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32" r:id="rId1"/>
  </p:sldMasterIdLst>
  <p:sldIdLst>
    <p:sldId id="256" r:id="rId2"/>
    <p:sldId id="257" r:id="rId3"/>
    <p:sldId id="258" r:id="rId4"/>
    <p:sldId id="259" r:id="rId5"/>
    <p:sldId id="261" r:id="rId6"/>
    <p:sldId id="260"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79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FF"/>
    <a:srgbClr val="FFCCCC"/>
    <a:srgbClr val="FF33CC"/>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91" d="100"/>
          <a:sy n="91" d="100"/>
        </p:scale>
        <p:origin x="294" y="78"/>
      </p:cViewPr>
      <p:guideLst>
        <p:guide orient="horz" pos="2160"/>
        <p:guide pos="379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smtClean="0"/>
              <a:pPr/>
              <a:t>5/21/2019</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smtClean="0"/>
              <a:pPr/>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2419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5/21/2019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3469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5/21/2019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673895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5/21/2019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97745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96DFF08F-DC6B-4601-B491-B0F83F6DD2DA}" type="datetimeFigureOut">
              <a:rPr lang="en-US" smtClean="0"/>
              <a:t>5/21/2019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4048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5/21/2019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227322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5/21/2019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769640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5/21/2019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162917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5/21/2019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705911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6DFF08F-DC6B-4601-B491-B0F83F6DD2DA}" type="datetimeFigureOut">
              <a:rPr lang="en-US" smtClean="0"/>
              <a:t>5/21/2019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153306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6DFF08F-DC6B-4601-B491-B0F83F6DD2DA}" type="datetimeFigureOut">
              <a:rPr lang="en-US" smtClean="0"/>
              <a:t>5/21/2019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37801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smtClean="0"/>
              <a:pPr/>
              <a:t>5/21/2019</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794421293"/>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kumimoji="1"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kumimoji="1"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kumimoji="1"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kumimoji="1"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kumimoji="1"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kumimoji="1"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kumimoji="1"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kumimoji="1"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kumimoji="1"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kumimoji="1" sz="1600" kern="1200">
          <a:solidFill>
            <a:schemeClr val="accent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9094" y="617006"/>
            <a:ext cx="2060619" cy="2060619"/>
          </a:xfrm>
          <a:prstGeom prst="rect">
            <a:avLst/>
          </a:prstGeom>
        </p:spPr>
      </p:pic>
      <p:sp>
        <p:nvSpPr>
          <p:cNvPr id="4" name="タイトル 1"/>
          <p:cNvSpPr txBox="1">
            <a:spLocks/>
          </p:cNvSpPr>
          <p:nvPr/>
        </p:nvSpPr>
        <p:spPr>
          <a:xfrm>
            <a:off x="1713186" y="520413"/>
            <a:ext cx="10321159" cy="2065138"/>
          </a:xfrm>
          <a:prstGeom prst="rect">
            <a:avLst/>
          </a:prstGeom>
        </p:spPr>
        <p:txBody>
          <a:bodyPr vert="horz" lIns="91440" tIns="45720" rIns="91440" bIns="45720" rtlCol="0" anchor="ctr" anchorCtr="1">
            <a:normAutofit/>
          </a:bodyPr>
          <a:lstStyle>
            <a:lvl1pPr algn="l" defTabSz="914400" rtl="0" eaLnBrk="1" latinLnBrk="0" hangingPunct="1">
              <a:lnSpc>
                <a:spcPct val="90000"/>
              </a:lnSpc>
              <a:spcBef>
                <a:spcPct val="0"/>
              </a:spcBef>
              <a:buNone/>
              <a:defRPr kumimoji="1" sz="4400" kern="1200">
                <a:solidFill>
                  <a:schemeClr val="accent1"/>
                </a:solidFill>
                <a:latin typeface="+mj-lt"/>
                <a:ea typeface="+mj-ea"/>
                <a:cs typeface="+mj-cs"/>
              </a:defRPr>
            </a:lvl1pPr>
          </a:lstStyle>
          <a:p>
            <a:r>
              <a:rPr lang="ja-JP" altLang="en-US" sz="5200" dirty="0" smtClean="0">
                <a:solidFill>
                  <a:schemeClr val="tx1"/>
                </a:solidFill>
                <a:latin typeface="HG丸ｺﾞｼｯｸM-PRO" panose="020F0600000000000000" pitchFamily="50" charset="-128"/>
                <a:ea typeface="HG丸ｺﾞｼｯｸM-PRO" panose="020F0600000000000000" pitchFamily="50" charset="-128"/>
              </a:rPr>
              <a:t>興部町通学路交通安全プログラム</a:t>
            </a:r>
            <a:endParaRPr lang="en-US" altLang="ja-JP" sz="5800"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sz="48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40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4000" dirty="0">
                <a:solidFill>
                  <a:schemeClr val="tx1"/>
                </a:solidFill>
                <a:latin typeface="HG丸ｺﾞｼｯｸM-PRO" panose="020F0600000000000000" pitchFamily="50" charset="-128"/>
                <a:ea typeface="HG丸ｺﾞｼｯｸM-PRO" panose="020F0600000000000000" pitchFamily="50" charset="-128"/>
              </a:rPr>
              <a:t>通学路の安全確保に関する取組の方針～</a:t>
            </a:r>
          </a:p>
        </p:txBody>
      </p:sp>
      <p:sp>
        <p:nvSpPr>
          <p:cNvPr id="6" name="タイトル 1"/>
          <p:cNvSpPr txBox="1">
            <a:spLocks/>
          </p:cNvSpPr>
          <p:nvPr/>
        </p:nvSpPr>
        <p:spPr>
          <a:xfrm>
            <a:off x="1158240" y="5228823"/>
            <a:ext cx="9875520" cy="1300765"/>
          </a:xfrm>
          <a:prstGeom prst="rect">
            <a:avLst/>
          </a:prstGeom>
        </p:spPr>
        <p:txBody>
          <a:bodyPr vert="horz" lIns="91440" tIns="45720" rIns="91440" bIns="45720" rtlCol="0" anchor="ctr" anchorCtr="1">
            <a:normAutofit/>
          </a:bodyPr>
          <a:lstStyle>
            <a:lvl1pPr algn="l" defTabSz="914400" rtl="0" eaLnBrk="1" latinLnBrk="0" hangingPunct="1">
              <a:lnSpc>
                <a:spcPct val="90000"/>
              </a:lnSpc>
              <a:spcBef>
                <a:spcPct val="0"/>
              </a:spcBef>
              <a:buNone/>
              <a:defRPr kumimoji="1" sz="4400" kern="1200">
                <a:solidFill>
                  <a:schemeClr val="accent1"/>
                </a:solidFill>
                <a:latin typeface="+mj-lt"/>
                <a:ea typeface="+mj-ea"/>
                <a:cs typeface="+mj-cs"/>
              </a:defRPr>
            </a:lvl1pPr>
          </a:lstStyle>
          <a:p>
            <a:pPr algn="ctr"/>
            <a:endParaRPr lang="en-US" altLang="ja-JP" sz="3200" dirty="0" smtClean="0">
              <a:solidFill>
                <a:schemeClr val="tx1"/>
              </a:solidFill>
              <a:latin typeface="HG丸ｺﾞｼｯｸM-PRO" panose="020F0600000000000000" pitchFamily="50" charset="-128"/>
              <a:ea typeface="HG丸ｺﾞｼｯｸM-PRO" panose="020F0600000000000000" pitchFamily="50" charset="-128"/>
            </a:endParaRPr>
          </a:p>
          <a:p>
            <a:pPr algn="ctr"/>
            <a:r>
              <a:rPr lang="ja-JP" altLang="en-US" sz="3200" dirty="0" smtClean="0">
                <a:solidFill>
                  <a:schemeClr val="tx1"/>
                </a:solidFill>
                <a:latin typeface="HG丸ｺﾞｼｯｸM-PRO" panose="020F0600000000000000" pitchFamily="50" charset="-128"/>
                <a:ea typeface="HG丸ｺﾞｼｯｸM-PRO" panose="020F0600000000000000" pitchFamily="50" charset="-128"/>
              </a:rPr>
              <a:t>興部町通学路安全推進会議</a:t>
            </a:r>
            <a:r>
              <a:rPr lang="ja-JP" altLang="en-US" sz="4800" dirty="0" smtClean="0">
                <a:solidFill>
                  <a:schemeClr val="tx1"/>
                </a:solidFill>
                <a:latin typeface="HG丸ｺﾞｼｯｸM-PRO" panose="020F0600000000000000" pitchFamily="50" charset="-128"/>
                <a:ea typeface="HG丸ｺﾞｼｯｸM-PRO" panose="020F0600000000000000" pitchFamily="50" charset="-128"/>
              </a:rPr>
              <a:t>　</a:t>
            </a:r>
            <a:endParaRPr lang="ja-JP" altLang="en-US" sz="4800" dirty="0">
              <a:solidFill>
                <a:schemeClr val="tx1"/>
              </a:solidFill>
              <a:latin typeface="HG丸ｺﾞｼｯｸM-PRO" panose="020F0600000000000000" pitchFamily="50" charset="-128"/>
              <a:ea typeface="HG丸ｺﾞｼｯｸM-PRO" panose="020F0600000000000000" pitchFamily="50" charset="-128"/>
            </a:endParaRPr>
          </a:p>
        </p:txBody>
      </p:sp>
      <p:pic>
        <p:nvPicPr>
          <p:cNvPr id="2" name="図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8586" y="2585551"/>
            <a:ext cx="4027035" cy="2735346"/>
          </a:xfrm>
          <a:prstGeom prst="rect">
            <a:avLst/>
          </a:prstGeom>
        </p:spPr>
      </p:pic>
    </p:spTree>
    <p:extLst>
      <p:ext uri="{BB962C8B-B14F-4D97-AF65-F5344CB8AC3E}">
        <p14:creationId xmlns:p14="http://schemas.microsoft.com/office/powerpoint/2010/main" val="333009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p:cNvSpPr txBox="1">
            <a:spLocks/>
          </p:cNvSpPr>
          <p:nvPr/>
        </p:nvSpPr>
        <p:spPr>
          <a:xfrm>
            <a:off x="334852" y="257578"/>
            <a:ext cx="11526590" cy="6336406"/>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kumimoji="1" sz="4400" kern="1200">
                <a:solidFill>
                  <a:schemeClr val="accent1"/>
                </a:solidFill>
                <a:latin typeface="+mj-lt"/>
                <a:ea typeface="+mj-ea"/>
                <a:cs typeface="+mj-cs"/>
              </a:defRPr>
            </a:lvl1pPr>
          </a:lstStyle>
          <a:p>
            <a:r>
              <a:rPr lang="ja-JP" altLang="en-US" sz="2800" dirty="0" smtClean="0">
                <a:solidFill>
                  <a:srgbClr val="FF33CC"/>
                </a:solidFill>
                <a:latin typeface="HG丸ｺﾞｼｯｸM-PRO" panose="020F0600000000000000" pitchFamily="50" charset="-128"/>
                <a:ea typeface="HG丸ｺﾞｼｯｸM-PRO" panose="020F0600000000000000" pitchFamily="50" charset="-128"/>
              </a:rPr>
              <a:t>１．プログラムの目的</a:t>
            </a:r>
            <a:endParaRPr lang="en-US" altLang="ja-JP" sz="2800" dirty="0" smtClean="0">
              <a:solidFill>
                <a:srgbClr val="FF33CC"/>
              </a:solidFill>
              <a:latin typeface="HG丸ｺﾞｼｯｸM-PRO" panose="020F0600000000000000" pitchFamily="50" charset="-128"/>
              <a:ea typeface="HG丸ｺﾞｼｯｸM-PRO" panose="020F0600000000000000" pitchFamily="50" charset="-128"/>
            </a:endParaRPr>
          </a:p>
          <a:p>
            <a:endParaRPr lang="en-US" altLang="ja-JP" sz="2400" dirty="0" smtClean="0">
              <a:solidFill>
                <a:srgbClr val="0000FF"/>
              </a:solidFill>
              <a:latin typeface="HG丸ｺﾞｼｯｸM-PRO" panose="020F0600000000000000" pitchFamily="50" charset="-128"/>
              <a:ea typeface="HG丸ｺﾞｼｯｸM-PRO" panose="020F0600000000000000" pitchFamily="50" charset="-128"/>
            </a:endParaRPr>
          </a:p>
          <a:p>
            <a:r>
              <a:rPr lang="ja-JP" altLang="en-US" sz="2400" dirty="0">
                <a:solidFill>
                  <a:srgbClr val="0000FF"/>
                </a:solidFill>
                <a:latin typeface="HG丸ｺﾞｼｯｸM-PRO" panose="020F0600000000000000" pitchFamily="50" charset="-128"/>
                <a:ea typeface="HG丸ｺﾞｼｯｸM-PRO" panose="020F0600000000000000" pitchFamily="50" charset="-128"/>
              </a:rPr>
              <a:t>　</a:t>
            </a:r>
            <a:r>
              <a:rPr lang="ja-JP" altLang="en-US" sz="2400" dirty="0" smtClean="0">
                <a:solidFill>
                  <a:schemeClr val="tx1"/>
                </a:solidFill>
                <a:latin typeface="HG丸ｺﾞｼｯｸM-PRO" panose="020F0600000000000000" pitchFamily="50" charset="-128"/>
                <a:ea typeface="HG丸ｺﾞｼｯｸM-PRO" panose="020F0600000000000000" pitchFamily="50" charset="-128"/>
              </a:rPr>
              <a:t>興部町では、通学路の安全確保に向けた取組を行うため、関係機関の連携体制を構築し、</a:t>
            </a:r>
            <a:r>
              <a:rPr lang="en-US" altLang="ja-JP" sz="24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2400" dirty="0" smtClean="0">
                <a:solidFill>
                  <a:schemeClr val="tx1"/>
                </a:solidFill>
                <a:latin typeface="HG丸ｺﾞｼｯｸM-PRO" panose="020F0600000000000000" pitchFamily="50" charset="-128"/>
                <a:ea typeface="HG丸ｺﾞｼｯｸM-PRO" panose="020F0600000000000000" pitchFamily="50" charset="-128"/>
              </a:rPr>
              <a:t>興部町通学路交通安全プログラム</a:t>
            </a:r>
            <a:r>
              <a:rPr lang="en-US" altLang="ja-JP" sz="24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2400" dirty="0" smtClean="0">
                <a:solidFill>
                  <a:schemeClr val="tx1"/>
                </a:solidFill>
                <a:latin typeface="HG丸ｺﾞｼｯｸM-PRO" panose="020F0600000000000000" pitchFamily="50" charset="-128"/>
                <a:ea typeface="HG丸ｺﾞｼｯｸM-PRO" panose="020F0600000000000000" pitchFamily="50" charset="-128"/>
              </a:rPr>
              <a:t>を策定しました。</a:t>
            </a:r>
            <a:endParaRPr lang="en-US" altLang="ja-JP" sz="24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2400" dirty="0">
                <a:solidFill>
                  <a:schemeClr val="tx1"/>
                </a:solidFill>
                <a:latin typeface="HG丸ｺﾞｼｯｸM-PRO" panose="020F0600000000000000" pitchFamily="50" charset="-128"/>
                <a:ea typeface="HG丸ｺﾞｼｯｸM-PRO" panose="020F0600000000000000" pitchFamily="50" charset="-128"/>
              </a:rPr>
              <a:t>　</a:t>
            </a:r>
            <a:r>
              <a:rPr lang="ja-JP" altLang="en-US" sz="2400" dirty="0" smtClean="0">
                <a:solidFill>
                  <a:schemeClr val="tx1"/>
                </a:solidFill>
                <a:latin typeface="HG丸ｺﾞｼｯｸM-PRO" panose="020F0600000000000000" pitchFamily="50" charset="-128"/>
                <a:ea typeface="HG丸ｺﾞｼｯｸM-PRO" panose="020F0600000000000000" pitchFamily="50" charset="-128"/>
              </a:rPr>
              <a:t>今後は、本プログラムに基づき、関係機関が連携して、児童・生徒が安全に通学できるように通学路の安全確保を図っていきます。</a:t>
            </a:r>
            <a:endParaRPr lang="en-US" altLang="ja-JP" sz="2400"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sz="2400" dirty="0">
              <a:solidFill>
                <a:srgbClr val="0000FF"/>
              </a:solidFill>
              <a:latin typeface="HG丸ｺﾞｼｯｸM-PRO" panose="020F0600000000000000" pitchFamily="50" charset="-128"/>
              <a:ea typeface="HG丸ｺﾞｼｯｸM-PRO" panose="020F0600000000000000" pitchFamily="50" charset="-128"/>
            </a:endParaRPr>
          </a:p>
          <a:p>
            <a:endParaRPr lang="en-US" altLang="ja-JP" sz="2400" dirty="0" smtClean="0">
              <a:solidFill>
                <a:srgbClr val="0000FF"/>
              </a:solidFill>
              <a:latin typeface="HG丸ｺﾞｼｯｸM-PRO" panose="020F0600000000000000" pitchFamily="50" charset="-128"/>
              <a:ea typeface="HG丸ｺﾞｼｯｸM-PRO" panose="020F0600000000000000" pitchFamily="50" charset="-128"/>
            </a:endParaRPr>
          </a:p>
          <a:p>
            <a:r>
              <a:rPr lang="ja-JP" altLang="en-US" sz="2800" dirty="0" smtClean="0">
                <a:solidFill>
                  <a:srgbClr val="FF33CC"/>
                </a:solidFill>
                <a:latin typeface="HG丸ｺﾞｼｯｸM-PRO" panose="020F0600000000000000" pitchFamily="50" charset="-128"/>
                <a:ea typeface="HG丸ｺﾞｼｯｸM-PRO" panose="020F0600000000000000" pitchFamily="50" charset="-128"/>
              </a:rPr>
              <a:t>２．通学路安全推進会議の</a:t>
            </a:r>
            <a:r>
              <a:rPr lang="ja-JP" altLang="en-US" sz="2800" dirty="0">
                <a:solidFill>
                  <a:srgbClr val="FF33CC"/>
                </a:solidFill>
                <a:latin typeface="HG丸ｺﾞｼｯｸM-PRO" panose="020F0600000000000000" pitchFamily="50" charset="-128"/>
                <a:ea typeface="HG丸ｺﾞｼｯｸM-PRO" panose="020F0600000000000000" pitchFamily="50" charset="-128"/>
              </a:rPr>
              <a:t>開催</a:t>
            </a:r>
            <a:endParaRPr lang="en-US" altLang="ja-JP" sz="2800" dirty="0" smtClean="0">
              <a:solidFill>
                <a:srgbClr val="FF33CC"/>
              </a:solidFill>
              <a:latin typeface="HG丸ｺﾞｼｯｸM-PRO" panose="020F0600000000000000" pitchFamily="50" charset="-128"/>
              <a:ea typeface="HG丸ｺﾞｼｯｸM-PRO" panose="020F0600000000000000" pitchFamily="50" charset="-128"/>
            </a:endParaRPr>
          </a:p>
          <a:p>
            <a:endParaRPr lang="en-US" altLang="ja-JP" sz="2400" dirty="0">
              <a:solidFill>
                <a:srgbClr val="0000FF"/>
              </a:solidFill>
              <a:latin typeface="HG丸ｺﾞｼｯｸM-PRO" panose="020F0600000000000000" pitchFamily="50" charset="-128"/>
              <a:ea typeface="HG丸ｺﾞｼｯｸM-PRO" panose="020F0600000000000000" pitchFamily="50" charset="-128"/>
            </a:endParaRPr>
          </a:p>
          <a:p>
            <a:r>
              <a:rPr lang="ja-JP" altLang="en-US" sz="2400" dirty="0" smtClean="0">
                <a:solidFill>
                  <a:srgbClr val="0000FF"/>
                </a:solidFill>
                <a:latin typeface="HG丸ｺﾞｼｯｸM-PRO" panose="020F0600000000000000" pitchFamily="50" charset="-128"/>
                <a:ea typeface="HG丸ｺﾞｼｯｸM-PRO" panose="020F0600000000000000" pitchFamily="50" charset="-128"/>
              </a:rPr>
              <a:t>　</a:t>
            </a:r>
            <a:r>
              <a:rPr lang="ja-JP" altLang="en-US" sz="2400" dirty="0" smtClean="0">
                <a:solidFill>
                  <a:schemeClr val="tx1"/>
                </a:solidFill>
                <a:latin typeface="HG丸ｺﾞｼｯｸM-PRO" panose="020F0600000000000000" pitchFamily="50" charset="-128"/>
                <a:ea typeface="HG丸ｺﾞｼｯｸM-PRO" panose="020F0600000000000000" pitchFamily="50" charset="-128"/>
              </a:rPr>
              <a:t>関係機関の連携を図るため、以下をメンバーとする</a:t>
            </a:r>
            <a:r>
              <a:rPr lang="en-US" altLang="ja-JP" sz="24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2400" dirty="0" smtClean="0">
                <a:solidFill>
                  <a:schemeClr val="tx1"/>
                </a:solidFill>
                <a:latin typeface="HG丸ｺﾞｼｯｸM-PRO" panose="020F0600000000000000" pitchFamily="50" charset="-128"/>
                <a:ea typeface="HG丸ｺﾞｼｯｸM-PRO" panose="020F0600000000000000" pitchFamily="50" charset="-128"/>
              </a:rPr>
              <a:t>興部町通学路安全推進会議</a:t>
            </a:r>
            <a:r>
              <a:rPr lang="en-US" altLang="ja-JP" sz="24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2400" dirty="0" err="1" smtClean="0">
                <a:solidFill>
                  <a:schemeClr val="tx1"/>
                </a:solidFill>
                <a:latin typeface="HG丸ｺﾞｼｯｸM-PRO" panose="020F0600000000000000" pitchFamily="50" charset="-128"/>
                <a:ea typeface="HG丸ｺﾞｼｯｸM-PRO" panose="020F0600000000000000" pitchFamily="50" charset="-128"/>
              </a:rPr>
              <a:t>を</a:t>
            </a:r>
            <a:r>
              <a:rPr lang="ja-JP" altLang="en-US" sz="2400" dirty="0" err="1">
                <a:solidFill>
                  <a:schemeClr val="tx1"/>
                </a:solidFill>
                <a:latin typeface="HG丸ｺﾞｼｯｸM-PRO" panose="020F0600000000000000" pitchFamily="50" charset="-128"/>
                <a:ea typeface="HG丸ｺﾞｼｯｸM-PRO" panose="020F0600000000000000" pitchFamily="50" charset="-128"/>
              </a:rPr>
              <a:t>開</a:t>
            </a:r>
            <a:r>
              <a:rPr lang="ja-JP" altLang="en-US" sz="2400" dirty="0">
                <a:solidFill>
                  <a:schemeClr val="tx1"/>
                </a:solidFill>
                <a:latin typeface="HG丸ｺﾞｼｯｸM-PRO" panose="020F0600000000000000" pitchFamily="50" charset="-128"/>
                <a:ea typeface="HG丸ｺﾞｼｯｸM-PRO" panose="020F0600000000000000" pitchFamily="50" charset="-128"/>
              </a:rPr>
              <a:t>催</a:t>
            </a:r>
            <a:r>
              <a:rPr lang="ja-JP" altLang="en-US" sz="2400" dirty="0" smtClean="0">
                <a:solidFill>
                  <a:schemeClr val="tx1"/>
                </a:solidFill>
                <a:latin typeface="HG丸ｺﾞｼｯｸM-PRO" panose="020F0600000000000000" pitchFamily="50" charset="-128"/>
                <a:ea typeface="HG丸ｺﾞｼｯｸM-PRO" panose="020F0600000000000000" pitchFamily="50" charset="-128"/>
              </a:rPr>
              <a:t>し、本プログラムの推進を行います。</a:t>
            </a:r>
            <a:endParaRPr lang="en-US" altLang="ja-JP" sz="2400"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sz="24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2400" dirty="0" smtClean="0">
                <a:solidFill>
                  <a:schemeClr val="tx1"/>
                </a:solidFill>
                <a:latin typeface="HG丸ｺﾞｼｯｸM-PRO" panose="020F0600000000000000" pitchFamily="50" charset="-128"/>
                <a:ea typeface="HG丸ｺﾞｼｯｸM-PRO" panose="020F0600000000000000" pitchFamily="50" charset="-128"/>
              </a:rPr>
              <a:t>・興部町教育委員会　・興部町建設課　・興部町住民課</a:t>
            </a:r>
            <a:endParaRPr lang="en-US" altLang="ja-JP" sz="24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2400" dirty="0" smtClean="0">
                <a:solidFill>
                  <a:schemeClr val="tx1"/>
                </a:solidFill>
                <a:latin typeface="HG丸ｺﾞｼｯｸM-PRO" panose="020F0600000000000000" pitchFamily="50" charset="-128"/>
                <a:ea typeface="HG丸ｺﾞｼｯｸM-PRO" panose="020F0600000000000000" pitchFamily="50" charset="-128"/>
              </a:rPr>
              <a:t>・興部小学校・沙留小学校・興部</a:t>
            </a:r>
            <a:r>
              <a:rPr lang="ja-JP" altLang="en-US" sz="2400" dirty="0" smtClean="0">
                <a:solidFill>
                  <a:schemeClr val="tx1"/>
                </a:solidFill>
                <a:latin typeface="HG丸ｺﾞｼｯｸM-PRO" panose="020F0600000000000000" pitchFamily="50" charset="-128"/>
                <a:ea typeface="HG丸ｺﾞｼｯｸM-PRO" panose="020F0600000000000000" pitchFamily="50" charset="-128"/>
              </a:rPr>
              <a:t>中学校・</a:t>
            </a:r>
            <a:r>
              <a:rPr lang="ja-JP" altLang="en-US" sz="2400" dirty="0" smtClean="0">
                <a:solidFill>
                  <a:schemeClr val="tx1"/>
                </a:solidFill>
                <a:latin typeface="HG丸ｺﾞｼｯｸM-PRO" panose="020F0600000000000000" pitchFamily="50" charset="-128"/>
                <a:ea typeface="HG丸ｺﾞｼｯｸM-PRO" panose="020F0600000000000000" pitchFamily="50" charset="-128"/>
              </a:rPr>
              <a:t>興部町</a:t>
            </a:r>
            <a:r>
              <a:rPr lang="en-US" altLang="ja-JP" sz="2400" dirty="0" smtClean="0">
                <a:solidFill>
                  <a:schemeClr val="tx1"/>
                </a:solidFill>
                <a:latin typeface="HG丸ｺﾞｼｯｸM-PRO" panose="020F0600000000000000" pitchFamily="50" charset="-128"/>
                <a:ea typeface="HG丸ｺﾞｼｯｸM-PRO" panose="020F0600000000000000" pitchFamily="50" charset="-128"/>
              </a:rPr>
              <a:t>PTA</a:t>
            </a:r>
            <a:r>
              <a:rPr lang="ja-JP" altLang="en-US" sz="2400" dirty="0" smtClean="0">
                <a:solidFill>
                  <a:schemeClr val="tx1"/>
                </a:solidFill>
                <a:latin typeface="HG丸ｺﾞｼｯｸM-PRO" panose="020F0600000000000000" pitchFamily="50" charset="-128"/>
                <a:ea typeface="HG丸ｺﾞｼｯｸM-PRO" panose="020F0600000000000000" pitchFamily="50" charset="-128"/>
              </a:rPr>
              <a:t>連合会</a:t>
            </a:r>
            <a:endParaRPr lang="en-US" altLang="ja-JP" sz="24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2400" dirty="0" smtClean="0">
                <a:solidFill>
                  <a:schemeClr val="tx1"/>
                </a:solidFill>
                <a:latin typeface="HG丸ｺﾞｼｯｸM-PRO" panose="020F0600000000000000" pitchFamily="50" charset="-128"/>
                <a:ea typeface="HG丸ｺﾞｼｯｸM-PRO" panose="020F0600000000000000" pitchFamily="50" charset="-128"/>
              </a:rPr>
              <a:t>・興部警察署</a:t>
            </a:r>
            <a:endParaRPr lang="en-US" altLang="ja-JP" sz="24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2400" dirty="0" smtClean="0">
                <a:solidFill>
                  <a:schemeClr val="tx1"/>
                </a:solidFill>
                <a:latin typeface="HG丸ｺﾞｼｯｸM-PRO" panose="020F0600000000000000" pitchFamily="50" charset="-128"/>
                <a:ea typeface="HG丸ｺﾞｼｯｸM-PRO" panose="020F0600000000000000" pitchFamily="50" charset="-128"/>
              </a:rPr>
              <a:t>・北海道開発局網走開発建設部興部道路事務所</a:t>
            </a:r>
            <a:endParaRPr lang="en-US" altLang="ja-JP" sz="24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2400" dirty="0" smtClean="0">
                <a:solidFill>
                  <a:schemeClr val="tx1"/>
                </a:solidFill>
                <a:latin typeface="HG丸ｺﾞｼｯｸM-PRO" panose="020F0600000000000000" pitchFamily="50" charset="-128"/>
                <a:ea typeface="HG丸ｺﾞｼｯｸM-PRO" panose="020F0600000000000000" pitchFamily="50" charset="-128"/>
              </a:rPr>
              <a:t>・オホーツク総合振興局網走建設管理部</a:t>
            </a:r>
            <a:r>
              <a:rPr lang="ja-JP" altLang="en-US" sz="2400" dirty="0">
                <a:solidFill>
                  <a:schemeClr val="tx1"/>
                </a:solidFill>
                <a:latin typeface="HG丸ｺﾞｼｯｸM-PRO" panose="020F0600000000000000" pitchFamily="50" charset="-128"/>
                <a:ea typeface="HG丸ｺﾞｼｯｸM-PRO" panose="020F0600000000000000" pitchFamily="50" charset="-128"/>
              </a:rPr>
              <a:t>興部</a:t>
            </a:r>
            <a:r>
              <a:rPr lang="ja-JP" altLang="en-US" sz="2400" dirty="0" smtClean="0">
                <a:solidFill>
                  <a:schemeClr val="tx1"/>
                </a:solidFill>
                <a:latin typeface="HG丸ｺﾞｼｯｸM-PRO" panose="020F0600000000000000" pitchFamily="50" charset="-128"/>
                <a:ea typeface="HG丸ｺﾞｼｯｸM-PRO" panose="020F0600000000000000" pitchFamily="50" charset="-128"/>
              </a:rPr>
              <a:t>出張所</a:t>
            </a:r>
            <a:endParaRPr lang="ja-JP" altLang="en-US" sz="2400"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305538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p:cNvSpPr txBox="1">
            <a:spLocks/>
          </p:cNvSpPr>
          <p:nvPr/>
        </p:nvSpPr>
        <p:spPr>
          <a:xfrm>
            <a:off x="334852" y="257578"/>
            <a:ext cx="11526590" cy="3171422"/>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kumimoji="1" sz="4400" kern="1200">
                <a:solidFill>
                  <a:schemeClr val="accent1"/>
                </a:solidFill>
                <a:latin typeface="+mj-lt"/>
                <a:ea typeface="+mj-ea"/>
                <a:cs typeface="+mj-cs"/>
              </a:defRPr>
            </a:lvl1pPr>
          </a:lstStyle>
          <a:p>
            <a:r>
              <a:rPr lang="ja-JP" altLang="en-US" sz="2800" dirty="0">
                <a:solidFill>
                  <a:srgbClr val="FF33CC"/>
                </a:solidFill>
                <a:latin typeface="HG丸ｺﾞｼｯｸM-PRO" panose="020F0600000000000000" pitchFamily="50" charset="-128"/>
                <a:ea typeface="HG丸ｺﾞｼｯｸM-PRO" panose="020F0600000000000000" pitchFamily="50" charset="-128"/>
              </a:rPr>
              <a:t>３</a:t>
            </a:r>
            <a:r>
              <a:rPr lang="ja-JP" altLang="en-US" sz="2800" dirty="0" smtClean="0">
                <a:solidFill>
                  <a:srgbClr val="FF33CC"/>
                </a:solidFill>
                <a:latin typeface="HG丸ｺﾞｼｯｸM-PRO" panose="020F0600000000000000" pitchFamily="50" charset="-128"/>
                <a:ea typeface="HG丸ｺﾞｼｯｸM-PRO" panose="020F0600000000000000" pitchFamily="50" charset="-128"/>
              </a:rPr>
              <a:t>．取組方針</a:t>
            </a:r>
            <a:endParaRPr lang="en-US" altLang="ja-JP" sz="2800" dirty="0" smtClean="0">
              <a:solidFill>
                <a:srgbClr val="FF33CC"/>
              </a:solidFill>
              <a:latin typeface="HG丸ｺﾞｼｯｸM-PRO" panose="020F0600000000000000" pitchFamily="50" charset="-128"/>
              <a:ea typeface="HG丸ｺﾞｼｯｸM-PRO" panose="020F0600000000000000" pitchFamily="50" charset="-128"/>
            </a:endParaRPr>
          </a:p>
          <a:p>
            <a:endParaRPr lang="en-US" altLang="ja-JP" sz="2400" dirty="0" smtClean="0">
              <a:solidFill>
                <a:srgbClr val="0000FF"/>
              </a:solidFill>
              <a:latin typeface="HG丸ｺﾞｼｯｸM-PRO" panose="020F0600000000000000" pitchFamily="50" charset="-128"/>
              <a:ea typeface="HG丸ｺﾞｼｯｸM-PRO" panose="020F0600000000000000" pitchFamily="50" charset="-128"/>
            </a:endParaRPr>
          </a:p>
          <a:p>
            <a:r>
              <a:rPr lang="ja-JP" altLang="en-US" sz="2400" dirty="0" smtClean="0">
                <a:solidFill>
                  <a:srgbClr val="0000FF"/>
                </a:solidFill>
                <a:latin typeface="HG丸ｺﾞｼｯｸM-PRO" panose="020F0600000000000000" pitchFamily="50" charset="-128"/>
                <a:ea typeface="HG丸ｺﾞｼｯｸM-PRO" panose="020F0600000000000000" pitchFamily="50" charset="-128"/>
              </a:rPr>
              <a:t>①基本的な考え方</a:t>
            </a:r>
            <a:endParaRPr lang="en-US" altLang="ja-JP" sz="2400" dirty="0" smtClean="0">
              <a:solidFill>
                <a:srgbClr val="0000FF"/>
              </a:solidFill>
              <a:latin typeface="HG丸ｺﾞｼｯｸM-PRO" panose="020F0600000000000000" pitchFamily="50" charset="-128"/>
              <a:ea typeface="HG丸ｺﾞｼｯｸM-PRO" panose="020F0600000000000000" pitchFamily="50" charset="-128"/>
            </a:endParaRPr>
          </a:p>
          <a:p>
            <a:pPr marL="269875" indent="-269875"/>
            <a:r>
              <a:rPr lang="ja-JP" altLang="en-US" sz="2400" dirty="0">
                <a:solidFill>
                  <a:srgbClr val="0000FF"/>
                </a:solidFill>
                <a:latin typeface="HG丸ｺﾞｼｯｸM-PRO" panose="020F0600000000000000" pitchFamily="50" charset="-128"/>
                <a:ea typeface="HG丸ｺﾞｼｯｸM-PRO" panose="020F0600000000000000" pitchFamily="50" charset="-128"/>
              </a:rPr>
              <a:t>　</a:t>
            </a:r>
            <a:r>
              <a:rPr lang="ja-JP" altLang="en-US" sz="2400" dirty="0" smtClean="0">
                <a:solidFill>
                  <a:srgbClr val="0000FF"/>
                </a:solidFill>
                <a:latin typeface="HG丸ｺﾞｼｯｸM-PRO" panose="020F0600000000000000" pitchFamily="50" charset="-128"/>
                <a:ea typeface="HG丸ｺﾞｼｯｸM-PRO" panose="020F0600000000000000" pitchFamily="50" charset="-128"/>
              </a:rPr>
              <a:t>　</a:t>
            </a:r>
            <a:r>
              <a:rPr lang="ja-JP" altLang="en-US" sz="2400" dirty="0" smtClean="0">
                <a:solidFill>
                  <a:schemeClr val="tx1"/>
                </a:solidFill>
                <a:latin typeface="HG丸ｺﾞｼｯｸM-PRO" panose="020F0600000000000000" pitchFamily="50" charset="-128"/>
                <a:ea typeface="HG丸ｺﾞｼｯｸM-PRO" panose="020F0600000000000000" pitchFamily="50" charset="-128"/>
              </a:rPr>
              <a:t>通学路の安全を確保するため、合同点検を定期的に実施し、対策の検討、実施、効果の把握、改善・充実を行います。</a:t>
            </a:r>
            <a:endParaRPr lang="en-US" altLang="ja-JP" sz="2400" dirty="0" smtClean="0">
              <a:solidFill>
                <a:schemeClr val="tx1"/>
              </a:solidFill>
              <a:latin typeface="HG丸ｺﾞｼｯｸM-PRO" panose="020F0600000000000000" pitchFamily="50" charset="-128"/>
              <a:ea typeface="HG丸ｺﾞｼｯｸM-PRO" panose="020F0600000000000000" pitchFamily="50" charset="-128"/>
            </a:endParaRPr>
          </a:p>
          <a:p>
            <a:pPr marL="269875" indent="-269875"/>
            <a:r>
              <a:rPr lang="ja-JP" altLang="en-US" sz="2400" dirty="0" smtClean="0">
                <a:solidFill>
                  <a:schemeClr val="tx1"/>
                </a:solidFill>
                <a:latin typeface="HG丸ｺﾞｼｯｸM-PRO" panose="020F0600000000000000" pitchFamily="50" charset="-128"/>
                <a:ea typeface="HG丸ｺﾞｼｯｸM-PRO" panose="020F0600000000000000" pitchFamily="50" charset="-128"/>
              </a:rPr>
              <a:t>　　これらの取組をＰＤＣＡサイクルとして繰り返し実施し、通学路の安全性の向上を図っていきます。</a:t>
            </a:r>
            <a:endParaRPr lang="en-US" altLang="ja-JP" sz="2400" dirty="0" smtClean="0">
              <a:solidFill>
                <a:schemeClr val="tx1"/>
              </a:solidFill>
              <a:latin typeface="HG丸ｺﾞｼｯｸM-PRO" panose="020F0600000000000000" pitchFamily="50" charset="-128"/>
              <a:ea typeface="HG丸ｺﾞｼｯｸM-PRO" panose="020F0600000000000000" pitchFamily="50" charset="-128"/>
            </a:endParaRPr>
          </a:p>
          <a:p>
            <a:pPr marL="269875" indent="-269875"/>
            <a:endParaRPr lang="en-US" altLang="ja-JP" sz="2400" dirty="0">
              <a:solidFill>
                <a:srgbClr val="0000FF"/>
              </a:solidFill>
              <a:latin typeface="HG丸ｺﾞｼｯｸM-PRO" panose="020F0600000000000000" pitchFamily="50" charset="-128"/>
              <a:ea typeface="HG丸ｺﾞｼｯｸM-PRO" panose="020F0600000000000000" pitchFamily="50" charset="-128"/>
            </a:endParaRPr>
          </a:p>
          <a:p>
            <a:pPr marL="269875" indent="-269875"/>
            <a:r>
              <a:rPr lang="en-US" altLang="ja-JP" sz="2400" dirty="0" smtClean="0">
                <a:solidFill>
                  <a:srgbClr val="0000FF"/>
                </a:solidFill>
                <a:latin typeface="HG丸ｺﾞｼｯｸM-PRO" panose="020F0600000000000000" pitchFamily="50" charset="-128"/>
                <a:ea typeface="HG丸ｺﾞｼｯｸM-PRO" panose="020F0600000000000000" pitchFamily="50" charset="-128"/>
              </a:rPr>
              <a:t>【</a:t>
            </a:r>
            <a:r>
              <a:rPr lang="ja-JP" altLang="en-US" sz="2400" dirty="0" smtClean="0">
                <a:solidFill>
                  <a:srgbClr val="0000FF"/>
                </a:solidFill>
                <a:latin typeface="HG丸ｺﾞｼｯｸM-PRO" panose="020F0600000000000000" pitchFamily="50" charset="-128"/>
                <a:ea typeface="HG丸ｺﾞｼｯｸM-PRO" panose="020F0600000000000000" pitchFamily="50" charset="-128"/>
              </a:rPr>
              <a:t>通学路安全確保のためのＰＤＣＡサイクル</a:t>
            </a:r>
            <a:r>
              <a:rPr lang="en-US" altLang="ja-JP" sz="2400" dirty="0" smtClean="0">
                <a:solidFill>
                  <a:srgbClr val="0000FF"/>
                </a:solidFill>
                <a:latin typeface="HG丸ｺﾞｼｯｸM-PRO" panose="020F0600000000000000" pitchFamily="50" charset="-128"/>
                <a:ea typeface="HG丸ｺﾞｼｯｸM-PRO" panose="020F0600000000000000" pitchFamily="50" charset="-128"/>
              </a:rPr>
              <a:t>】</a:t>
            </a:r>
          </a:p>
        </p:txBody>
      </p:sp>
      <p:sp>
        <p:nvSpPr>
          <p:cNvPr id="7" name="曲折矢印 6"/>
          <p:cNvSpPr/>
          <p:nvPr/>
        </p:nvSpPr>
        <p:spPr>
          <a:xfrm rot="10800000">
            <a:off x="7791717" y="5653825"/>
            <a:ext cx="2279561" cy="528034"/>
          </a:xfrm>
          <a:prstGeom prst="bentArrow">
            <a:avLst>
              <a:gd name="adj1" fmla="val 25000"/>
              <a:gd name="adj2" fmla="val 25000"/>
              <a:gd name="adj3" fmla="val 50000"/>
              <a:gd name="adj4" fmla="val 43750"/>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 name="曲折矢印 7"/>
          <p:cNvSpPr/>
          <p:nvPr/>
        </p:nvSpPr>
        <p:spPr>
          <a:xfrm>
            <a:off x="2122867" y="3709651"/>
            <a:ext cx="2279561" cy="528034"/>
          </a:xfrm>
          <a:prstGeom prst="bentArrow">
            <a:avLst>
              <a:gd name="adj1" fmla="val 25000"/>
              <a:gd name="adj2" fmla="val 25000"/>
              <a:gd name="adj3" fmla="val 50000"/>
              <a:gd name="adj4" fmla="val 43750"/>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 name="曲折矢印 8"/>
          <p:cNvSpPr/>
          <p:nvPr/>
        </p:nvSpPr>
        <p:spPr>
          <a:xfrm rot="16200000">
            <a:off x="3016336" y="4795769"/>
            <a:ext cx="528035" cy="2244148"/>
          </a:xfrm>
          <a:prstGeom prst="bentArrow">
            <a:avLst>
              <a:gd name="adj1" fmla="val 25000"/>
              <a:gd name="adj2" fmla="val 25000"/>
              <a:gd name="adj3" fmla="val 50000"/>
              <a:gd name="adj4" fmla="val 43750"/>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0" name="曲折矢印 9"/>
          <p:cNvSpPr/>
          <p:nvPr/>
        </p:nvSpPr>
        <p:spPr>
          <a:xfrm rot="5400000">
            <a:off x="8649773" y="2883255"/>
            <a:ext cx="528035" cy="2244148"/>
          </a:xfrm>
          <a:prstGeom prst="bentArrow">
            <a:avLst>
              <a:gd name="adj1" fmla="val 25000"/>
              <a:gd name="adj2" fmla="val 25000"/>
              <a:gd name="adj3" fmla="val 50000"/>
              <a:gd name="adj4" fmla="val 43750"/>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nvGrpSpPr>
          <p:cNvPr id="15" name="グループ化 14"/>
          <p:cNvGrpSpPr/>
          <p:nvPr/>
        </p:nvGrpSpPr>
        <p:grpSpPr>
          <a:xfrm>
            <a:off x="4595609" y="3597519"/>
            <a:ext cx="3002926" cy="1257816"/>
            <a:chOff x="4595609" y="3597519"/>
            <a:chExt cx="3002926" cy="1257816"/>
          </a:xfrm>
        </p:grpSpPr>
        <p:sp>
          <p:nvSpPr>
            <p:cNvPr id="2" name="角丸四角形 1"/>
            <p:cNvSpPr/>
            <p:nvPr/>
          </p:nvSpPr>
          <p:spPr>
            <a:xfrm>
              <a:off x="4597758" y="3683358"/>
              <a:ext cx="3000777" cy="1171977"/>
            </a:xfrm>
            <a:prstGeom prst="roundRect">
              <a:avLst/>
            </a:prstGeom>
            <a:solidFill>
              <a:srgbClr val="FFCCCC"/>
            </a:solid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ＰＬＡＮ</a:t>
              </a:r>
              <a:endParaRPr kumimoji="1" lang="en-US" altLang="ja-JP" b="1" dirty="0" smtClean="0">
                <a:solidFill>
                  <a:schemeClr val="tx1"/>
                </a:solidFill>
              </a:endParaRPr>
            </a:p>
            <a:p>
              <a:pPr algn="ctr"/>
              <a:r>
                <a:rPr kumimoji="1" lang="ja-JP" altLang="en-US" b="1" dirty="0" smtClean="0">
                  <a:solidFill>
                    <a:schemeClr val="tx1"/>
                  </a:solidFill>
                </a:rPr>
                <a:t>合同点検の実施</a:t>
              </a:r>
              <a:endParaRPr kumimoji="1" lang="en-US" altLang="ja-JP" b="1" dirty="0" smtClean="0">
                <a:solidFill>
                  <a:schemeClr val="tx1"/>
                </a:solidFill>
              </a:endParaRPr>
            </a:p>
            <a:p>
              <a:pPr algn="ctr"/>
              <a:r>
                <a:rPr kumimoji="1" lang="ja-JP" altLang="en-US" b="1" dirty="0" smtClean="0">
                  <a:solidFill>
                    <a:schemeClr val="tx1"/>
                  </a:solidFill>
                </a:rPr>
                <a:t>対策の検討</a:t>
              </a:r>
              <a:endParaRPr kumimoji="1" lang="ja-JP" altLang="en-US" b="1" dirty="0">
                <a:solidFill>
                  <a:schemeClr val="tx1"/>
                </a:solidFill>
              </a:endParaRPr>
            </a:p>
          </p:txBody>
        </p:sp>
        <p:sp>
          <p:nvSpPr>
            <p:cNvPr id="11" name="正方形/長方形 10"/>
            <p:cNvSpPr/>
            <p:nvPr/>
          </p:nvSpPr>
          <p:spPr>
            <a:xfrm>
              <a:off x="4595609" y="3597519"/>
              <a:ext cx="880369" cy="923330"/>
            </a:xfrm>
            <a:prstGeom prst="rect">
              <a:avLst/>
            </a:prstGeom>
            <a:noFill/>
          </p:spPr>
          <p:txBody>
            <a:bodyPr wrap="none" lIns="91440" tIns="45720" rIns="91440" bIns="45720">
              <a:spAutoFit/>
            </a:bodyPr>
            <a:lstStyle/>
            <a:p>
              <a:pPr algn="ctr"/>
              <a:r>
                <a:rPr lang="ja-JP" altLang="en-US" sz="5400" b="1" cap="none" spc="0"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Ｐ</a:t>
              </a:r>
              <a:endParaRPr lang="ja-JP" altLang="en-US" sz="54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p:txBody>
        </p:sp>
      </p:grpSp>
      <p:grpSp>
        <p:nvGrpSpPr>
          <p:cNvPr id="16" name="グループ化 15"/>
          <p:cNvGrpSpPr/>
          <p:nvPr/>
        </p:nvGrpSpPr>
        <p:grpSpPr>
          <a:xfrm>
            <a:off x="8317605" y="4252022"/>
            <a:ext cx="3000778" cy="1283747"/>
            <a:chOff x="8317605" y="4252022"/>
            <a:chExt cx="3000778" cy="1283747"/>
          </a:xfrm>
        </p:grpSpPr>
        <p:sp>
          <p:nvSpPr>
            <p:cNvPr id="4" name="角丸四角形 3"/>
            <p:cNvSpPr/>
            <p:nvPr/>
          </p:nvSpPr>
          <p:spPr>
            <a:xfrm>
              <a:off x="8317606" y="4363792"/>
              <a:ext cx="3000777" cy="1171977"/>
            </a:xfrm>
            <a:prstGeom prst="roundRect">
              <a:avLst/>
            </a:prstGeom>
            <a:solidFill>
              <a:srgbClr val="FFCCCC"/>
            </a:solid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ＤＯ</a:t>
              </a:r>
              <a:endParaRPr kumimoji="1" lang="en-US" altLang="ja-JP" b="1" dirty="0" smtClean="0">
                <a:solidFill>
                  <a:schemeClr val="tx1"/>
                </a:solidFill>
              </a:endParaRPr>
            </a:p>
            <a:p>
              <a:pPr algn="ctr"/>
              <a:endParaRPr kumimoji="1" lang="en-US" altLang="ja-JP" b="1" dirty="0" smtClean="0">
                <a:solidFill>
                  <a:schemeClr val="tx1"/>
                </a:solidFill>
              </a:endParaRPr>
            </a:p>
            <a:p>
              <a:pPr algn="ctr"/>
              <a:r>
                <a:rPr kumimoji="1" lang="ja-JP" altLang="en-US" b="1" dirty="0" smtClean="0">
                  <a:solidFill>
                    <a:schemeClr val="tx1"/>
                  </a:solidFill>
                </a:rPr>
                <a:t>対策の実施</a:t>
              </a:r>
              <a:endParaRPr kumimoji="1" lang="ja-JP" altLang="en-US" b="1" dirty="0">
                <a:solidFill>
                  <a:schemeClr val="tx1"/>
                </a:solidFill>
              </a:endParaRPr>
            </a:p>
          </p:txBody>
        </p:sp>
        <p:sp>
          <p:nvSpPr>
            <p:cNvPr id="12" name="正方形/長方形 11"/>
            <p:cNvSpPr/>
            <p:nvPr/>
          </p:nvSpPr>
          <p:spPr>
            <a:xfrm>
              <a:off x="8317605" y="4252022"/>
              <a:ext cx="880369" cy="923330"/>
            </a:xfrm>
            <a:prstGeom prst="rect">
              <a:avLst/>
            </a:prstGeom>
            <a:noFill/>
          </p:spPr>
          <p:txBody>
            <a:bodyPr wrap="none" lIns="91440" tIns="45720" rIns="91440" bIns="45720">
              <a:spAutoFit/>
            </a:bodyPr>
            <a:lstStyle/>
            <a:p>
              <a:pPr algn="ctr"/>
              <a:r>
                <a:rPr lang="ja-JP" altLang="en-US" sz="5400" b="1" cap="none" spc="0"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Ｄ</a:t>
              </a:r>
              <a:endParaRPr lang="ja-JP" altLang="en-US" sz="54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p:txBody>
        </p:sp>
      </p:grpSp>
      <p:grpSp>
        <p:nvGrpSpPr>
          <p:cNvPr id="17" name="グループ化 16"/>
          <p:cNvGrpSpPr/>
          <p:nvPr/>
        </p:nvGrpSpPr>
        <p:grpSpPr>
          <a:xfrm>
            <a:off x="4595609" y="4994512"/>
            <a:ext cx="3002925" cy="1287158"/>
            <a:chOff x="4595609" y="4994512"/>
            <a:chExt cx="3002925" cy="1287158"/>
          </a:xfrm>
        </p:grpSpPr>
        <p:sp>
          <p:nvSpPr>
            <p:cNvPr id="5" name="角丸四角形 4"/>
            <p:cNvSpPr/>
            <p:nvPr/>
          </p:nvSpPr>
          <p:spPr>
            <a:xfrm>
              <a:off x="4597757" y="5109693"/>
              <a:ext cx="3000777" cy="1171977"/>
            </a:xfrm>
            <a:prstGeom prst="roundRect">
              <a:avLst/>
            </a:prstGeom>
            <a:solidFill>
              <a:srgbClr val="FFCCCC"/>
            </a:solid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ＣＨＥＣＫ</a:t>
              </a:r>
              <a:endParaRPr kumimoji="1" lang="en-US" altLang="ja-JP" b="1" dirty="0" smtClean="0">
                <a:solidFill>
                  <a:schemeClr val="tx1"/>
                </a:solidFill>
              </a:endParaRPr>
            </a:p>
            <a:p>
              <a:pPr algn="ctr"/>
              <a:endParaRPr kumimoji="1" lang="en-US" altLang="ja-JP" b="1" dirty="0" smtClean="0">
                <a:solidFill>
                  <a:schemeClr val="tx1"/>
                </a:solidFill>
              </a:endParaRPr>
            </a:p>
            <a:p>
              <a:pPr algn="ctr"/>
              <a:r>
                <a:rPr kumimoji="1" lang="ja-JP" altLang="en-US" b="1" dirty="0" smtClean="0">
                  <a:solidFill>
                    <a:schemeClr val="tx1"/>
                  </a:solidFill>
                </a:rPr>
                <a:t>対策効果の把握</a:t>
              </a:r>
              <a:endParaRPr kumimoji="1" lang="ja-JP" altLang="en-US" b="1" dirty="0">
                <a:solidFill>
                  <a:schemeClr val="tx1"/>
                </a:solidFill>
              </a:endParaRPr>
            </a:p>
          </p:txBody>
        </p:sp>
        <p:sp>
          <p:nvSpPr>
            <p:cNvPr id="13" name="正方形/長方形 12"/>
            <p:cNvSpPr/>
            <p:nvPr/>
          </p:nvSpPr>
          <p:spPr>
            <a:xfrm>
              <a:off x="4595609" y="4994512"/>
              <a:ext cx="880369" cy="923330"/>
            </a:xfrm>
            <a:prstGeom prst="rect">
              <a:avLst/>
            </a:prstGeom>
            <a:noFill/>
          </p:spPr>
          <p:txBody>
            <a:bodyPr wrap="none" lIns="91440" tIns="45720" rIns="91440" bIns="45720">
              <a:spAutoFit/>
            </a:bodyPr>
            <a:lstStyle/>
            <a:p>
              <a:pPr algn="ctr"/>
              <a:r>
                <a:rPr lang="ja-JP" altLang="en-US" sz="54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Ｃ</a:t>
              </a:r>
              <a:endParaRPr lang="ja-JP" altLang="en-US" sz="54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p:txBody>
        </p:sp>
      </p:grpSp>
      <p:grpSp>
        <p:nvGrpSpPr>
          <p:cNvPr id="18" name="グループ化 17"/>
          <p:cNvGrpSpPr/>
          <p:nvPr/>
        </p:nvGrpSpPr>
        <p:grpSpPr>
          <a:xfrm>
            <a:off x="873613" y="4269346"/>
            <a:ext cx="3005072" cy="1266422"/>
            <a:chOff x="873613" y="4269346"/>
            <a:chExt cx="3005072" cy="1266422"/>
          </a:xfrm>
        </p:grpSpPr>
        <p:sp>
          <p:nvSpPr>
            <p:cNvPr id="6" name="角丸四角形 5"/>
            <p:cNvSpPr/>
            <p:nvPr/>
          </p:nvSpPr>
          <p:spPr>
            <a:xfrm>
              <a:off x="877908" y="4363791"/>
              <a:ext cx="3000777" cy="1171977"/>
            </a:xfrm>
            <a:prstGeom prst="roundRect">
              <a:avLst/>
            </a:prstGeom>
            <a:solidFill>
              <a:srgbClr val="FFCCCC"/>
            </a:solid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ＡＣＴＩＯＮ</a:t>
              </a:r>
              <a:endParaRPr kumimoji="1" lang="en-US" altLang="ja-JP" b="1" dirty="0" smtClean="0">
                <a:solidFill>
                  <a:schemeClr val="tx1"/>
                </a:solidFill>
              </a:endParaRPr>
            </a:p>
            <a:p>
              <a:pPr algn="ctr"/>
              <a:endParaRPr kumimoji="1" lang="en-US" altLang="ja-JP" b="1" dirty="0" smtClean="0">
                <a:solidFill>
                  <a:schemeClr val="tx1"/>
                </a:solidFill>
              </a:endParaRPr>
            </a:p>
            <a:p>
              <a:pPr algn="ctr"/>
              <a:r>
                <a:rPr kumimoji="1" lang="ja-JP" altLang="en-US" b="1" dirty="0" smtClean="0">
                  <a:solidFill>
                    <a:schemeClr val="tx1"/>
                  </a:solidFill>
                </a:rPr>
                <a:t>対策の改善・充実</a:t>
              </a:r>
              <a:endParaRPr kumimoji="1" lang="ja-JP" altLang="en-US" b="1" dirty="0">
                <a:solidFill>
                  <a:schemeClr val="tx1"/>
                </a:solidFill>
              </a:endParaRPr>
            </a:p>
          </p:txBody>
        </p:sp>
        <p:sp>
          <p:nvSpPr>
            <p:cNvPr id="14" name="正方形/長方形 13"/>
            <p:cNvSpPr/>
            <p:nvPr/>
          </p:nvSpPr>
          <p:spPr>
            <a:xfrm>
              <a:off x="873613" y="4269346"/>
              <a:ext cx="880369" cy="923330"/>
            </a:xfrm>
            <a:prstGeom prst="rect">
              <a:avLst/>
            </a:prstGeom>
            <a:noFill/>
          </p:spPr>
          <p:txBody>
            <a:bodyPr wrap="none" lIns="91440" tIns="45720" rIns="91440" bIns="45720">
              <a:spAutoFit/>
            </a:bodyPr>
            <a:lstStyle/>
            <a:p>
              <a:pPr algn="ctr"/>
              <a:r>
                <a:rPr lang="ja-JP" altLang="en-US" sz="54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Ａ</a:t>
              </a:r>
              <a:endParaRPr lang="ja-JP" altLang="en-US" sz="54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p:txBody>
        </p:sp>
      </p:grpSp>
    </p:spTree>
    <p:extLst>
      <p:ext uri="{BB962C8B-B14F-4D97-AF65-F5344CB8AC3E}">
        <p14:creationId xmlns:p14="http://schemas.microsoft.com/office/powerpoint/2010/main" val="34536855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p:cNvSpPr txBox="1">
            <a:spLocks/>
          </p:cNvSpPr>
          <p:nvPr/>
        </p:nvSpPr>
        <p:spPr>
          <a:xfrm>
            <a:off x="334852" y="257578"/>
            <a:ext cx="11526590" cy="6336406"/>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kumimoji="1" sz="4400" kern="1200">
                <a:solidFill>
                  <a:schemeClr val="accent1"/>
                </a:solidFill>
                <a:latin typeface="+mj-lt"/>
                <a:ea typeface="+mj-ea"/>
                <a:cs typeface="+mj-cs"/>
              </a:defRPr>
            </a:lvl1pPr>
          </a:lstStyle>
          <a:p>
            <a:r>
              <a:rPr lang="ja-JP" altLang="en-US" sz="2400" dirty="0" smtClean="0">
                <a:solidFill>
                  <a:srgbClr val="0000FF"/>
                </a:solidFill>
                <a:latin typeface="HG丸ｺﾞｼｯｸM-PRO" panose="020F0600000000000000" pitchFamily="50" charset="-128"/>
                <a:ea typeface="HG丸ｺﾞｼｯｸM-PRO" panose="020F0600000000000000" pitchFamily="50" charset="-128"/>
              </a:rPr>
              <a:t>②定期的な合同点検</a:t>
            </a:r>
            <a:endParaRPr lang="en-US" altLang="ja-JP" sz="2400" dirty="0" smtClean="0">
              <a:solidFill>
                <a:srgbClr val="0000FF"/>
              </a:solidFill>
              <a:latin typeface="HG丸ｺﾞｼｯｸM-PRO" panose="020F0600000000000000" pitchFamily="50" charset="-128"/>
              <a:ea typeface="HG丸ｺﾞｼｯｸM-PRO" panose="020F0600000000000000" pitchFamily="50" charset="-128"/>
            </a:endParaRPr>
          </a:p>
          <a:p>
            <a:r>
              <a:rPr lang="ja-JP" altLang="en-US" sz="2400" dirty="0" smtClean="0">
                <a:solidFill>
                  <a:srgbClr val="0000FF"/>
                </a:solidFill>
                <a:latin typeface="HG丸ｺﾞｼｯｸM-PRO" panose="020F0600000000000000" pitchFamily="50" charset="-128"/>
                <a:ea typeface="HG丸ｺﾞｼｯｸM-PRO" panose="020F0600000000000000" pitchFamily="50" charset="-128"/>
              </a:rPr>
              <a:t>■合同点検の実施時期等</a:t>
            </a:r>
            <a:endParaRPr lang="en-US" altLang="ja-JP" sz="2400" dirty="0" smtClean="0">
              <a:solidFill>
                <a:srgbClr val="0000FF"/>
              </a:solidFill>
              <a:latin typeface="HG丸ｺﾞｼｯｸM-PRO" panose="020F0600000000000000" pitchFamily="50" charset="-128"/>
              <a:ea typeface="HG丸ｺﾞｼｯｸM-PRO" panose="020F0600000000000000" pitchFamily="50" charset="-128"/>
            </a:endParaRPr>
          </a:p>
          <a:p>
            <a:pPr marL="541338" indent="-541338"/>
            <a:r>
              <a:rPr lang="ja-JP" altLang="en-US" sz="2400" dirty="0">
                <a:solidFill>
                  <a:srgbClr val="0000FF"/>
                </a:solidFill>
                <a:latin typeface="HG丸ｺﾞｼｯｸM-PRO" panose="020F0600000000000000" pitchFamily="50" charset="-128"/>
                <a:ea typeface="HG丸ｺﾞｼｯｸM-PRO" panose="020F0600000000000000" pitchFamily="50" charset="-128"/>
              </a:rPr>
              <a:t>　</a:t>
            </a:r>
            <a:r>
              <a:rPr lang="ja-JP" altLang="en-US" sz="2400" dirty="0" smtClean="0">
                <a:solidFill>
                  <a:schemeClr val="tx1"/>
                </a:solidFill>
                <a:latin typeface="HG丸ｺﾞｼｯｸM-PRO" panose="020F0600000000000000" pitchFamily="50" charset="-128"/>
                <a:ea typeface="HG丸ｺﾞｼｯｸM-PRO" panose="020F0600000000000000" pitchFamily="50" charset="-128"/>
              </a:rPr>
              <a:t>・町内の小中学校は、毎年度、通学路（新たに指定される予定の箇所を含む。）の点検を実施します。</a:t>
            </a:r>
            <a:endParaRPr lang="en-US" altLang="ja-JP" sz="2400" dirty="0" smtClean="0">
              <a:solidFill>
                <a:schemeClr val="tx1"/>
              </a:solidFill>
              <a:latin typeface="HG丸ｺﾞｼｯｸM-PRO" panose="020F0600000000000000" pitchFamily="50" charset="-128"/>
              <a:ea typeface="HG丸ｺﾞｼｯｸM-PRO" panose="020F0600000000000000" pitchFamily="50" charset="-128"/>
            </a:endParaRPr>
          </a:p>
          <a:p>
            <a:pPr marL="541338" indent="-541338"/>
            <a:r>
              <a:rPr lang="ja-JP" altLang="en-US" sz="2400" dirty="0">
                <a:solidFill>
                  <a:schemeClr val="tx1"/>
                </a:solidFill>
                <a:latin typeface="HG丸ｺﾞｼｯｸM-PRO" panose="020F0600000000000000" pitchFamily="50" charset="-128"/>
                <a:ea typeface="HG丸ｺﾞｼｯｸM-PRO" panose="020F0600000000000000" pitchFamily="50" charset="-128"/>
              </a:rPr>
              <a:t>　</a:t>
            </a:r>
            <a:r>
              <a:rPr lang="ja-JP" altLang="en-US" sz="2400" dirty="0" smtClean="0">
                <a:solidFill>
                  <a:schemeClr val="tx1"/>
                </a:solidFill>
                <a:latin typeface="HG丸ｺﾞｼｯｸM-PRO" panose="020F0600000000000000" pitchFamily="50" charset="-128"/>
                <a:ea typeface="HG丸ｺﾞｼｯｸM-PRO" panose="020F0600000000000000" pitchFamily="50" charset="-128"/>
              </a:rPr>
              <a:t>・通学路安全推進会議は、各学校から報告のあった箇所や通学路安全推進会議において、点検を行うことが必要と判断した箇所については、随時、合同点検を実施します。</a:t>
            </a:r>
            <a:endParaRPr lang="en-US" altLang="ja-JP" sz="2400" dirty="0" smtClean="0">
              <a:solidFill>
                <a:schemeClr val="tx1"/>
              </a:solidFill>
              <a:latin typeface="HG丸ｺﾞｼｯｸM-PRO" panose="020F0600000000000000" pitchFamily="50" charset="-128"/>
              <a:ea typeface="HG丸ｺﾞｼｯｸM-PRO" panose="020F0600000000000000" pitchFamily="50" charset="-128"/>
            </a:endParaRPr>
          </a:p>
          <a:p>
            <a:pPr marL="541338" indent="-541338"/>
            <a:r>
              <a:rPr lang="ja-JP" altLang="en-US" sz="2400" dirty="0">
                <a:solidFill>
                  <a:schemeClr val="tx1"/>
                </a:solidFill>
                <a:latin typeface="HG丸ｺﾞｼｯｸM-PRO" panose="020F0600000000000000" pitchFamily="50" charset="-128"/>
                <a:ea typeface="HG丸ｺﾞｼｯｸM-PRO" panose="020F0600000000000000" pitchFamily="50" charset="-128"/>
              </a:rPr>
              <a:t>　</a:t>
            </a:r>
            <a:r>
              <a:rPr lang="ja-JP" altLang="en-US" sz="2400" dirty="0" smtClean="0">
                <a:solidFill>
                  <a:schemeClr val="tx1"/>
                </a:solidFill>
                <a:latin typeface="HG丸ｺﾞｼｯｸM-PRO" panose="020F0600000000000000" pitchFamily="50" charset="-128"/>
                <a:ea typeface="HG丸ｺﾞｼｯｸM-PRO" panose="020F0600000000000000" pitchFamily="50" charset="-128"/>
              </a:rPr>
              <a:t>・積雪時における危険箇所の把握が必要な場合は、冬期の合同点検も検討します。</a:t>
            </a:r>
            <a:endParaRPr lang="en-US" altLang="ja-JP" sz="24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2400" dirty="0" smtClean="0">
                <a:solidFill>
                  <a:srgbClr val="0000FF"/>
                </a:solidFill>
                <a:latin typeface="HG丸ｺﾞｼｯｸM-PRO" panose="020F0600000000000000" pitchFamily="50" charset="-128"/>
                <a:ea typeface="HG丸ｺﾞｼｯｸM-PRO" panose="020F0600000000000000" pitchFamily="50" charset="-128"/>
              </a:rPr>
              <a:t>■合同点検の体制</a:t>
            </a:r>
            <a:endParaRPr lang="en-US" altLang="ja-JP" sz="2400" dirty="0" smtClean="0">
              <a:solidFill>
                <a:srgbClr val="0000FF"/>
              </a:solidFill>
              <a:latin typeface="HG丸ｺﾞｼｯｸM-PRO" panose="020F0600000000000000" pitchFamily="50" charset="-128"/>
              <a:ea typeface="HG丸ｺﾞｼｯｸM-PRO" panose="020F0600000000000000" pitchFamily="50" charset="-128"/>
            </a:endParaRPr>
          </a:p>
          <a:p>
            <a:pPr marL="541338" indent="-541338"/>
            <a:r>
              <a:rPr lang="ja-JP" altLang="en-US" sz="2400" dirty="0">
                <a:solidFill>
                  <a:srgbClr val="0000FF"/>
                </a:solidFill>
                <a:latin typeface="HG丸ｺﾞｼｯｸM-PRO" panose="020F0600000000000000" pitchFamily="50" charset="-128"/>
                <a:ea typeface="HG丸ｺﾞｼｯｸM-PRO" panose="020F0600000000000000" pitchFamily="50" charset="-128"/>
              </a:rPr>
              <a:t>　</a:t>
            </a:r>
            <a:r>
              <a:rPr lang="ja-JP" altLang="en-US" sz="2400" dirty="0" smtClean="0">
                <a:solidFill>
                  <a:schemeClr val="tx1"/>
                </a:solidFill>
                <a:latin typeface="HG丸ｺﾞｼｯｸM-PRO" panose="020F0600000000000000" pitchFamily="50" charset="-128"/>
                <a:ea typeface="HG丸ｺﾞｼｯｸM-PRO" panose="020F0600000000000000" pitchFamily="50" charset="-128"/>
              </a:rPr>
              <a:t>・興部小中学校、沙留</a:t>
            </a:r>
            <a:r>
              <a:rPr lang="ja-JP" altLang="en-US" sz="2400" dirty="0" smtClean="0">
                <a:solidFill>
                  <a:schemeClr val="tx1"/>
                </a:solidFill>
                <a:latin typeface="HG丸ｺﾞｼｯｸM-PRO" panose="020F0600000000000000" pitchFamily="50" charset="-128"/>
                <a:ea typeface="HG丸ｺﾞｼｯｸM-PRO" panose="020F0600000000000000" pitchFamily="50" charset="-128"/>
              </a:rPr>
              <a:t>小学校</a:t>
            </a:r>
            <a:r>
              <a:rPr lang="ja-JP" altLang="en-US" sz="2400" dirty="0" smtClean="0">
                <a:solidFill>
                  <a:schemeClr val="tx1"/>
                </a:solidFill>
                <a:latin typeface="HG丸ｺﾞｼｯｸM-PRO" panose="020F0600000000000000" pitchFamily="50" charset="-128"/>
                <a:ea typeface="HG丸ｺﾞｼｯｸM-PRO" panose="020F0600000000000000" pitchFamily="50" charset="-128"/>
              </a:rPr>
              <a:t>の地区ごとに、学校、道路管理者、警察署、教育委員会が参加する合同点検を行います。</a:t>
            </a:r>
            <a:endParaRPr lang="en-US" altLang="ja-JP" sz="2400"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sz="2400" dirty="0" smtClean="0">
              <a:solidFill>
                <a:srgbClr val="0000FF"/>
              </a:solidFill>
              <a:latin typeface="HG丸ｺﾞｼｯｸM-PRO" panose="020F0600000000000000" pitchFamily="50" charset="-128"/>
              <a:ea typeface="HG丸ｺﾞｼｯｸM-PRO" panose="020F0600000000000000" pitchFamily="50" charset="-128"/>
            </a:endParaRPr>
          </a:p>
          <a:p>
            <a:r>
              <a:rPr lang="en-US" altLang="ja-JP" sz="2400" dirty="0" smtClean="0">
                <a:solidFill>
                  <a:srgbClr val="0000FF"/>
                </a:solidFill>
                <a:latin typeface="HG丸ｺﾞｼｯｸM-PRO" panose="020F0600000000000000" pitchFamily="50" charset="-128"/>
                <a:ea typeface="HG丸ｺﾞｼｯｸM-PRO" panose="020F0600000000000000" pitchFamily="50" charset="-128"/>
              </a:rPr>
              <a:t>【</a:t>
            </a:r>
            <a:r>
              <a:rPr lang="ja-JP" altLang="en-US" sz="2400" dirty="0" smtClean="0">
                <a:solidFill>
                  <a:srgbClr val="0000FF"/>
                </a:solidFill>
                <a:latin typeface="HG丸ｺﾞｼｯｸM-PRO" panose="020F0600000000000000" pitchFamily="50" charset="-128"/>
                <a:ea typeface="HG丸ｺﾞｼｯｸM-PRO" panose="020F0600000000000000" pitchFamily="50" charset="-128"/>
              </a:rPr>
              <a:t>合同点検実施のフロー</a:t>
            </a:r>
            <a:r>
              <a:rPr lang="en-US" altLang="ja-JP" sz="2400" dirty="0" smtClean="0">
                <a:solidFill>
                  <a:srgbClr val="0000FF"/>
                </a:solidFill>
                <a:latin typeface="HG丸ｺﾞｼｯｸM-PRO" panose="020F0600000000000000" pitchFamily="50" charset="-128"/>
                <a:ea typeface="HG丸ｺﾞｼｯｸM-PRO" panose="020F0600000000000000" pitchFamily="50" charset="-128"/>
              </a:rPr>
              <a:t>】</a:t>
            </a:r>
          </a:p>
        </p:txBody>
      </p:sp>
      <p:grpSp>
        <p:nvGrpSpPr>
          <p:cNvPr id="11" name="グループ化 10"/>
          <p:cNvGrpSpPr/>
          <p:nvPr/>
        </p:nvGrpSpPr>
        <p:grpSpPr>
          <a:xfrm>
            <a:off x="1376053" y="4686284"/>
            <a:ext cx="3696236" cy="1865832"/>
            <a:chOff x="1184854" y="4704001"/>
            <a:chExt cx="3696236" cy="1405409"/>
          </a:xfrm>
        </p:grpSpPr>
        <p:sp>
          <p:nvSpPr>
            <p:cNvPr id="2" name="角丸四角形 1"/>
            <p:cNvSpPr/>
            <p:nvPr/>
          </p:nvSpPr>
          <p:spPr>
            <a:xfrm>
              <a:off x="1184854" y="4704001"/>
              <a:ext cx="1764405" cy="425003"/>
            </a:xfrm>
            <a:prstGeom prst="roundRect">
              <a:avLst/>
            </a:prstGeom>
            <a:ln w="28575">
              <a:solidFill>
                <a:srgbClr val="FF33CC"/>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smtClean="0">
                  <a:solidFill>
                    <a:srgbClr val="0000FF"/>
                  </a:solidFill>
                  <a:latin typeface="HG丸ｺﾞｼｯｸM-PRO" panose="020F0600000000000000" pitchFamily="50" charset="-128"/>
                  <a:ea typeface="HG丸ｺﾞｼｯｸM-PRO" panose="020F0600000000000000" pitchFamily="50" charset="-128"/>
                </a:rPr>
                <a:t>興部小学校</a:t>
              </a:r>
              <a:endParaRPr kumimoji="1" lang="ja-JP" altLang="en-US" dirty="0">
                <a:solidFill>
                  <a:srgbClr val="0000FF"/>
                </a:solidFill>
                <a:latin typeface="HG丸ｺﾞｼｯｸM-PRO" panose="020F0600000000000000" pitchFamily="50" charset="-128"/>
                <a:ea typeface="HG丸ｺﾞｼｯｸM-PRO" panose="020F0600000000000000" pitchFamily="50" charset="-128"/>
              </a:endParaRPr>
            </a:p>
          </p:txBody>
        </p:sp>
        <p:sp>
          <p:nvSpPr>
            <p:cNvPr id="5" name="角丸四角形 4"/>
            <p:cNvSpPr/>
            <p:nvPr/>
          </p:nvSpPr>
          <p:spPr>
            <a:xfrm>
              <a:off x="1184854" y="5186951"/>
              <a:ext cx="1764405" cy="425003"/>
            </a:xfrm>
            <a:prstGeom prst="roundRect">
              <a:avLst/>
            </a:prstGeom>
            <a:ln w="28575">
              <a:solidFill>
                <a:srgbClr val="FF33CC"/>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smtClean="0">
                  <a:solidFill>
                    <a:srgbClr val="0000FF"/>
                  </a:solidFill>
                  <a:latin typeface="HG丸ｺﾞｼｯｸM-PRO" panose="020F0600000000000000" pitchFamily="50" charset="-128"/>
                  <a:ea typeface="HG丸ｺﾞｼｯｸM-PRO" panose="020F0600000000000000" pitchFamily="50" charset="-128"/>
                </a:rPr>
                <a:t>興部中学校</a:t>
              </a:r>
              <a:endParaRPr kumimoji="1" lang="ja-JP" altLang="en-US" dirty="0">
                <a:solidFill>
                  <a:srgbClr val="0000FF"/>
                </a:solidFill>
                <a:latin typeface="HG丸ｺﾞｼｯｸM-PRO" panose="020F0600000000000000" pitchFamily="50" charset="-128"/>
                <a:ea typeface="HG丸ｺﾞｼｯｸM-PRO" panose="020F0600000000000000" pitchFamily="50" charset="-128"/>
              </a:endParaRPr>
            </a:p>
          </p:txBody>
        </p:sp>
        <p:sp>
          <p:nvSpPr>
            <p:cNvPr id="6" name="角丸四角形 5"/>
            <p:cNvSpPr/>
            <p:nvPr/>
          </p:nvSpPr>
          <p:spPr>
            <a:xfrm>
              <a:off x="1184855" y="5684407"/>
              <a:ext cx="1764405" cy="425003"/>
            </a:xfrm>
            <a:prstGeom prst="roundRect">
              <a:avLst/>
            </a:prstGeom>
            <a:ln w="28575">
              <a:solidFill>
                <a:srgbClr val="FF33CC"/>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a:solidFill>
                    <a:srgbClr val="0000FF"/>
                  </a:solidFill>
                  <a:latin typeface="HG丸ｺﾞｼｯｸM-PRO" panose="020F0600000000000000" pitchFamily="50" charset="-128"/>
                  <a:ea typeface="HG丸ｺﾞｼｯｸM-PRO" panose="020F0600000000000000" pitchFamily="50" charset="-128"/>
                </a:rPr>
                <a:t>沙留</a:t>
              </a:r>
              <a:r>
                <a:rPr kumimoji="1" lang="ja-JP" altLang="en-US" dirty="0" smtClean="0">
                  <a:solidFill>
                    <a:srgbClr val="0000FF"/>
                  </a:solidFill>
                  <a:latin typeface="HG丸ｺﾞｼｯｸM-PRO" panose="020F0600000000000000" pitchFamily="50" charset="-128"/>
                  <a:ea typeface="HG丸ｺﾞｼｯｸM-PRO" panose="020F0600000000000000" pitchFamily="50" charset="-128"/>
                </a:rPr>
                <a:t>小学校</a:t>
              </a:r>
              <a:endParaRPr kumimoji="1" lang="ja-JP" altLang="en-US" dirty="0">
                <a:solidFill>
                  <a:srgbClr val="0000FF"/>
                </a:solidFill>
                <a:latin typeface="HG丸ｺﾞｼｯｸM-PRO" panose="020F0600000000000000" pitchFamily="50" charset="-128"/>
                <a:ea typeface="HG丸ｺﾞｼｯｸM-PRO" panose="020F0600000000000000" pitchFamily="50" charset="-128"/>
              </a:endParaRPr>
            </a:p>
          </p:txBody>
        </p:sp>
        <p:sp>
          <p:nvSpPr>
            <p:cNvPr id="7" name="右矢印 6"/>
            <p:cNvSpPr/>
            <p:nvPr/>
          </p:nvSpPr>
          <p:spPr>
            <a:xfrm>
              <a:off x="3090925" y="4704001"/>
              <a:ext cx="1790165" cy="376702"/>
            </a:xfrm>
            <a:prstGeom prst="rightArrow">
              <a:avLst/>
            </a:prstGeom>
            <a:solidFill>
              <a:srgbClr val="FFCC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右矢印 7"/>
            <p:cNvSpPr/>
            <p:nvPr/>
          </p:nvSpPr>
          <p:spPr>
            <a:xfrm>
              <a:off x="3090925" y="5204672"/>
              <a:ext cx="1790165" cy="376702"/>
            </a:xfrm>
            <a:prstGeom prst="rightArrow">
              <a:avLst/>
            </a:prstGeom>
            <a:solidFill>
              <a:srgbClr val="FFCC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右矢印 8"/>
            <p:cNvSpPr/>
            <p:nvPr/>
          </p:nvSpPr>
          <p:spPr>
            <a:xfrm>
              <a:off x="3090925" y="5674751"/>
              <a:ext cx="1790165" cy="376702"/>
            </a:xfrm>
            <a:prstGeom prst="rightArrow">
              <a:avLst/>
            </a:prstGeom>
            <a:solidFill>
              <a:srgbClr val="FFCC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2" name="テキスト ボックス 11"/>
          <p:cNvSpPr txBox="1"/>
          <p:nvPr/>
        </p:nvSpPr>
        <p:spPr>
          <a:xfrm>
            <a:off x="574981" y="4686284"/>
            <a:ext cx="738664" cy="2010730"/>
          </a:xfrm>
          <a:prstGeom prst="rect">
            <a:avLst/>
          </a:prstGeom>
          <a:noFill/>
        </p:spPr>
        <p:txBody>
          <a:bodyPr vert="eaVert" wrap="square" rtlCol="0">
            <a:spAutoFit/>
          </a:bodyPr>
          <a:lstStyle/>
          <a:p>
            <a:r>
              <a:rPr kumimoji="1" lang="ja-JP" altLang="en-US" dirty="0" smtClean="0">
                <a:latin typeface="HG丸ｺﾞｼｯｸM-PRO" panose="020F0600000000000000" pitchFamily="50" charset="-128"/>
                <a:ea typeface="HG丸ｺﾞｼｯｸM-PRO" panose="020F0600000000000000" pitchFamily="50" charset="-128"/>
              </a:rPr>
              <a:t>①各学校での点検の実施</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13" name="テキスト ボックス 12"/>
          <p:cNvSpPr txBox="1"/>
          <p:nvPr/>
        </p:nvSpPr>
        <p:spPr>
          <a:xfrm>
            <a:off x="5267453" y="4686284"/>
            <a:ext cx="461665" cy="2035693"/>
          </a:xfrm>
          <a:prstGeom prst="rect">
            <a:avLst/>
          </a:prstGeom>
          <a:noFill/>
        </p:spPr>
        <p:txBody>
          <a:bodyPr vert="eaVert" wrap="square" rtlCol="0">
            <a:spAutoFit/>
          </a:bodyPr>
          <a:lstStyle/>
          <a:p>
            <a:r>
              <a:rPr kumimoji="1" lang="ja-JP" altLang="en-US" dirty="0" smtClean="0">
                <a:latin typeface="HG丸ｺﾞｼｯｸM-PRO" panose="020F0600000000000000" pitchFamily="50" charset="-128"/>
                <a:ea typeface="HG丸ｺﾞｼｯｸM-PRO" panose="020F0600000000000000" pitchFamily="50" charset="-128"/>
              </a:rPr>
              <a:t>②推進会議へ報告</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14" name="角丸四角形 13"/>
          <p:cNvSpPr/>
          <p:nvPr/>
        </p:nvSpPr>
        <p:spPr>
          <a:xfrm>
            <a:off x="5870784" y="4686284"/>
            <a:ext cx="2461848" cy="1865832"/>
          </a:xfrm>
          <a:prstGeom prst="roundRect">
            <a:avLst/>
          </a:prstGeom>
          <a:solidFill>
            <a:srgbClr val="FFCCCC"/>
          </a:solidFill>
          <a:ln w="28575">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rgbClr val="0000FF"/>
                </a:solidFill>
              </a:rPr>
              <a:t>通学路安全推進会議</a:t>
            </a:r>
            <a:endParaRPr kumimoji="1" lang="en-US" altLang="ja-JP" dirty="0" smtClean="0">
              <a:solidFill>
                <a:srgbClr val="0000FF"/>
              </a:solidFill>
            </a:endParaRPr>
          </a:p>
          <a:p>
            <a:pPr algn="ctr"/>
            <a:endParaRPr kumimoji="1" lang="en-US" altLang="ja-JP" dirty="0">
              <a:solidFill>
                <a:srgbClr val="0000FF"/>
              </a:solidFill>
            </a:endParaRPr>
          </a:p>
          <a:p>
            <a:pPr algn="ctr"/>
            <a:r>
              <a:rPr kumimoji="1" lang="ja-JP" altLang="en-US" sz="1400" dirty="0" smtClean="0">
                <a:solidFill>
                  <a:srgbClr val="0000FF"/>
                </a:solidFill>
              </a:rPr>
              <a:t>点検必要箇所の把握</a:t>
            </a:r>
            <a:endParaRPr kumimoji="1" lang="ja-JP" altLang="en-US" sz="1400" dirty="0">
              <a:solidFill>
                <a:srgbClr val="0000FF"/>
              </a:solidFill>
            </a:endParaRPr>
          </a:p>
        </p:txBody>
      </p:sp>
      <p:sp>
        <p:nvSpPr>
          <p:cNvPr id="15" name="右矢印 14"/>
          <p:cNvSpPr/>
          <p:nvPr/>
        </p:nvSpPr>
        <p:spPr>
          <a:xfrm>
            <a:off x="8500056" y="5186955"/>
            <a:ext cx="1120462" cy="846781"/>
          </a:xfrm>
          <a:prstGeom prst="rightArrow">
            <a:avLst/>
          </a:prstGeom>
          <a:solidFill>
            <a:srgbClr val="FFCC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9682926" y="4686284"/>
            <a:ext cx="461665" cy="2035693"/>
          </a:xfrm>
          <a:prstGeom prst="rect">
            <a:avLst/>
          </a:prstGeom>
          <a:noFill/>
        </p:spPr>
        <p:txBody>
          <a:bodyPr vert="eaVert" wrap="square" rtlCol="0">
            <a:spAutoFit/>
          </a:bodyPr>
          <a:lstStyle/>
          <a:p>
            <a:r>
              <a:rPr kumimoji="1" lang="ja-JP" altLang="en-US" dirty="0" smtClean="0">
                <a:latin typeface="HG丸ｺﾞｼｯｸM-PRO" panose="020F0600000000000000" pitchFamily="50" charset="-128"/>
                <a:ea typeface="HG丸ｺﾞｼｯｸM-PRO" panose="020F0600000000000000" pitchFamily="50" charset="-128"/>
              </a:rPr>
              <a:t>③合同点検の実施</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17" name="角丸四角形 16"/>
          <p:cNvSpPr/>
          <p:nvPr/>
        </p:nvSpPr>
        <p:spPr>
          <a:xfrm>
            <a:off x="10359073" y="4724118"/>
            <a:ext cx="1257671" cy="1865832"/>
          </a:xfrm>
          <a:prstGeom prst="roundRect">
            <a:avLst/>
          </a:prstGeom>
          <a:solidFill>
            <a:srgbClr val="FF99FF"/>
          </a:solidFill>
          <a:ln w="28575">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rgbClr val="0000FF"/>
                </a:solidFill>
              </a:rPr>
              <a:t>合同点検</a:t>
            </a:r>
            <a:endParaRPr kumimoji="1" lang="ja-JP" altLang="en-US" b="1" dirty="0">
              <a:solidFill>
                <a:srgbClr val="0000FF"/>
              </a:solidFill>
            </a:endParaRPr>
          </a:p>
        </p:txBody>
      </p:sp>
    </p:spTree>
    <p:extLst>
      <p:ext uri="{BB962C8B-B14F-4D97-AF65-F5344CB8AC3E}">
        <p14:creationId xmlns:p14="http://schemas.microsoft.com/office/powerpoint/2010/main" val="19320713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p:cNvSpPr txBox="1">
            <a:spLocks/>
          </p:cNvSpPr>
          <p:nvPr/>
        </p:nvSpPr>
        <p:spPr>
          <a:xfrm>
            <a:off x="334852" y="257578"/>
            <a:ext cx="11526590" cy="6336406"/>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kumimoji="1" sz="4400" kern="1200">
                <a:solidFill>
                  <a:schemeClr val="accent1"/>
                </a:solidFill>
                <a:latin typeface="+mj-lt"/>
                <a:ea typeface="+mj-ea"/>
                <a:cs typeface="+mj-cs"/>
              </a:defRPr>
            </a:lvl1pPr>
          </a:lstStyle>
          <a:p>
            <a:endParaRPr lang="en-US" altLang="ja-JP" sz="2400" dirty="0" smtClean="0">
              <a:solidFill>
                <a:srgbClr val="0000FF"/>
              </a:solidFill>
              <a:latin typeface="HG丸ｺﾞｼｯｸM-PRO" panose="020F0600000000000000" pitchFamily="50" charset="-128"/>
              <a:ea typeface="HG丸ｺﾞｼｯｸM-PRO" panose="020F0600000000000000" pitchFamily="50" charset="-128"/>
            </a:endParaRPr>
          </a:p>
          <a:p>
            <a:r>
              <a:rPr lang="ja-JP" altLang="en-US" sz="2400" dirty="0" smtClean="0">
                <a:solidFill>
                  <a:srgbClr val="0000FF"/>
                </a:solidFill>
                <a:latin typeface="HG丸ｺﾞｼｯｸM-PRO" panose="020F0600000000000000" pitchFamily="50" charset="-128"/>
                <a:ea typeface="HG丸ｺﾞｼｯｸM-PRO" panose="020F0600000000000000" pitchFamily="50" charset="-128"/>
              </a:rPr>
              <a:t>③対策の検討</a:t>
            </a:r>
            <a:endParaRPr lang="en-US" altLang="ja-JP" sz="2400" dirty="0" smtClean="0">
              <a:solidFill>
                <a:srgbClr val="0000FF"/>
              </a:solidFill>
              <a:latin typeface="HG丸ｺﾞｼｯｸM-PRO" panose="020F0600000000000000" pitchFamily="50" charset="-128"/>
              <a:ea typeface="HG丸ｺﾞｼｯｸM-PRO" panose="020F0600000000000000" pitchFamily="50" charset="-128"/>
            </a:endParaRPr>
          </a:p>
          <a:p>
            <a:pPr marL="541338" indent="-541338"/>
            <a:r>
              <a:rPr lang="ja-JP" altLang="en-US" sz="2400" dirty="0">
                <a:solidFill>
                  <a:srgbClr val="0000FF"/>
                </a:solidFill>
                <a:latin typeface="HG丸ｺﾞｼｯｸM-PRO" panose="020F0600000000000000" pitchFamily="50" charset="-128"/>
                <a:ea typeface="HG丸ｺﾞｼｯｸM-PRO" panose="020F0600000000000000" pitchFamily="50" charset="-128"/>
              </a:rPr>
              <a:t>　</a:t>
            </a:r>
            <a:r>
              <a:rPr lang="ja-JP" altLang="en-US" sz="2400" dirty="0" smtClean="0">
                <a:solidFill>
                  <a:schemeClr val="tx1"/>
                </a:solidFill>
                <a:latin typeface="HG丸ｺﾞｼｯｸM-PRO" panose="020F0600000000000000" pitchFamily="50" charset="-128"/>
                <a:ea typeface="HG丸ｺﾞｼｯｸM-PRO" panose="020F0600000000000000" pitchFamily="50" charset="-128"/>
              </a:rPr>
              <a:t>・合同点検の結果から明らかになった対策必要箇所について、箇所ごとに、歩道整備や防護柵設置のようなハード対策、交通規制や交通安全教育のようなソフト対策など対策必要箇所に応じて、具体的なメニューを検討します。</a:t>
            </a:r>
            <a:endParaRPr lang="en-US" altLang="ja-JP" sz="2400" dirty="0" smtClean="0">
              <a:solidFill>
                <a:schemeClr val="tx1"/>
              </a:solidFill>
              <a:latin typeface="HG丸ｺﾞｼｯｸM-PRO" panose="020F0600000000000000" pitchFamily="50" charset="-128"/>
              <a:ea typeface="HG丸ｺﾞｼｯｸM-PRO" panose="020F0600000000000000" pitchFamily="50" charset="-128"/>
            </a:endParaRPr>
          </a:p>
          <a:p>
            <a:pPr marL="541338" indent="-541338"/>
            <a:endParaRPr lang="en-US" altLang="ja-JP" sz="2400" dirty="0">
              <a:solidFill>
                <a:srgbClr val="0000FF"/>
              </a:solidFill>
              <a:latin typeface="HG丸ｺﾞｼｯｸM-PRO" panose="020F0600000000000000" pitchFamily="50" charset="-128"/>
              <a:ea typeface="HG丸ｺﾞｼｯｸM-PRO" panose="020F0600000000000000" pitchFamily="50" charset="-128"/>
            </a:endParaRPr>
          </a:p>
          <a:p>
            <a:r>
              <a:rPr lang="ja-JP" altLang="en-US" sz="2400" dirty="0">
                <a:solidFill>
                  <a:srgbClr val="0000FF"/>
                </a:solidFill>
                <a:latin typeface="HG丸ｺﾞｼｯｸM-PRO" panose="020F0600000000000000" pitchFamily="50" charset="-128"/>
                <a:ea typeface="HG丸ｺﾞｼｯｸM-PRO" panose="020F0600000000000000" pitchFamily="50" charset="-128"/>
              </a:rPr>
              <a:t>④対策の実施</a:t>
            </a:r>
            <a:endParaRPr lang="en-US" altLang="ja-JP" sz="2400" dirty="0">
              <a:solidFill>
                <a:srgbClr val="0000FF"/>
              </a:solidFill>
              <a:latin typeface="HG丸ｺﾞｼｯｸM-PRO" panose="020F0600000000000000" pitchFamily="50" charset="-128"/>
              <a:ea typeface="HG丸ｺﾞｼｯｸM-PRO" panose="020F0600000000000000" pitchFamily="50" charset="-128"/>
            </a:endParaRPr>
          </a:p>
          <a:p>
            <a:r>
              <a:rPr lang="ja-JP" altLang="en-US" sz="2400" dirty="0">
                <a:solidFill>
                  <a:srgbClr val="0000FF"/>
                </a:solidFill>
                <a:latin typeface="HG丸ｺﾞｼｯｸM-PRO" panose="020F0600000000000000" pitchFamily="50" charset="-128"/>
                <a:ea typeface="HG丸ｺﾞｼｯｸM-PRO" panose="020F0600000000000000" pitchFamily="50" charset="-128"/>
              </a:rPr>
              <a:t>　</a:t>
            </a:r>
            <a:r>
              <a:rPr lang="ja-JP" altLang="en-US" sz="2400" dirty="0">
                <a:solidFill>
                  <a:schemeClr val="tx1"/>
                </a:solidFill>
                <a:latin typeface="HG丸ｺﾞｼｯｸM-PRO" panose="020F0600000000000000" pitchFamily="50" charset="-128"/>
                <a:ea typeface="HG丸ｺﾞｼｯｸM-PRO" panose="020F0600000000000000" pitchFamily="50" charset="-128"/>
              </a:rPr>
              <a:t>・対策の実施にあたっては、対策が円滑に進むよう関係者間で連携を図ります。</a:t>
            </a:r>
            <a:endParaRPr lang="en-US" altLang="ja-JP" sz="24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2400" dirty="0">
              <a:solidFill>
                <a:srgbClr val="0000FF"/>
              </a:solidFill>
              <a:latin typeface="HG丸ｺﾞｼｯｸM-PRO" panose="020F0600000000000000" pitchFamily="50" charset="-128"/>
              <a:ea typeface="HG丸ｺﾞｼｯｸM-PRO" panose="020F0600000000000000" pitchFamily="50" charset="-128"/>
            </a:endParaRPr>
          </a:p>
          <a:p>
            <a:r>
              <a:rPr lang="ja-JP" altLang="en-US" sz="2400" dirty="0">
                <a:solidFill>
                  <a:srgbClr val="0000FF"/>
                </a:solidFill>
                <a:latin typeface="HG丸ｺﾞｼｯｸM-PRO" panose="020F0600000000000000" pitchFamily="50" charset="-128"/>
                <a:ea typeface="HG丸ｺﾞｼｯｸM-PRO" panose="020F0600000000000000" pitchFamily="50" charset="-128"/>
              </a:rPr>
              <a:t>⑤対策効果の把握</a:t>
            </a:r>
            <a:endParaRPr lang="en-US" altLang="ja-JP" sz="2400" dirty="0">
              <a:solidFill>
                <a:srgbClr val="0000FF"/>
              </a:solidFill>
              <a:latin typeface="HG丸ｺﾞｼｯｸM-PRO" panose="020F0600000000000000" pitchFamily="50" charset="-128"/>
              <a:ea typeface="HG丸ｺﾞｼｯｸM-PRO" panose="020F0600000000000000" pitchFamily="50" charset="-128"/>
            </a:endParaRPr>
          </a:p>
          <a:p>
            <a:pPr marL="541338" indent="-541338"/>
            <a:r>
              <a:rPr lang="ja-JP" altLang="en-US" sz="2400" dirty="0">
                <a:solidFill>
                  <a:srgbClr val="0000FF"/>
                </a:solidFill>
                <a:latin typeface="HG丸ｺﾞｼｯｸM-PRO" panose="020F0600000000000000" pitchFamily="50" charset="-128"/>
                <a:ea typeface="HG丸ｺﾞｼｯｸM-PRO" panose="020F0600000000000000" pitchFamily="50" charset="-128"/>
              </a:rPr>
              <a:t>　</a:t>
            </a:r>
            <a:r>
              <a:rPr lang="ja-JP" altLang="en-US" sz="2400" dirty="0">
                <a:solidFill>
                  <a:schemeClr val="tx1"/>
                </a:solidFill>
                <a:latin typeface="HG丸ｺﾞｼｯｸM-PRO" panose="020F0600000000000000" pitchFamily="50" charset="-128"/>
                <a:ea typeface="HG丸ｺﾞｼｯｸM-PRO" panose="020F0600000000000000" pitchFamily="50" charset="-128"/>
              </a:rPr>
              <a:t>・合同点検結果に基づく対策実施後の箇所等について、実際に期待した効果が上がっているのかを確認するため、小中学校への聞き取りをするなど、対策後の効果を把握するための手法を検討し、対策効果の把握を実施します。</a:t>
            </a:r>
            <a:endParaRPr lang="en-US" altLang="ja-JP" sz="24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24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2400" dirty="0">
                <a:solidFill>
                  <a:srgbClr val="0000FF"/>
                </a:solidFill>
                <a:latin typeface="HG丸ｺﾞｼｯｸM-PRO" panose="020F0600000000000000" pitchFamily="50" charset="-128"/>
                <a:ea typeface="HG丸ｺﾞｼｯｸM-PRO" panose="020F0600000000000000" pitchFamily="50" charset="-128"/>
              </a:rPr>
              <a:t>⑥対策の改善・充実</a:t>
            </a:r>
            <a:endParaRPr lang="en-US" altLang="ja-JP" sz="2400" dirty="0">
              <a:solidFill>
                <a:srgbClr val="0000FF"/>
              </a:solidFill>
              <a:latin typeface="HG丸ｺﾞｼｯｸM-PRO" panose="020F0600000000000000" pitchFamily="50" charset="-128"/>
              <a:ea typeface="HG丸ｺﾞｼｯｸM-PRO" panose="020F0600000000000000" pitchFamily="50" charset="-128"/>
            </a:endParaRPr>
          </a:p>
          <a:p>
            <a:pPr marL="541338" indent="-541338"/>
            <a:r>
              <a:rPr lang="ja-JP" altLang="en-US" sz="2400" dirty="0">
                <a:solidFill>
                  <a:srgbClr val="0000FF"/>
                </a:solidFill>
                <a:latin typeface="HG丸ｺﾞｼｯｸM-PRO" panose="020F0600000000000000" pitchFamily="50" charset="-128"/>
                <a:ea typeface="HG丸ｺﾞｼｯｸM-PRO" panose="020F0600000000000000" pitchFamily="50" charset="-128"/>
              </a:rPr>
              <a:t>　</a:t>
            </a:r>
            <a:r>
              <a:rPr lang="ja-JP" altLang="en-US" sz="2400" dirty="0">
                <a:solidFill>
                  <a:schemeClr val="tx1"/>
                </a:solidFill>
                <a:latin typeface="HG丸ｺﾞｼｯｸM-PRO" panose="020F0600000000000000" pitchFamily="50" charset="-128"/>
                <a:ea typeface="HG丸ｺﾞｼｯｸM-PRO" panose="020F0600000000000000" pitchFamily="50" charset="-128"/>
              </a:rPr>
              <a:t>・対策実施後も、合同点検や効果把握の結果を踏まえて、対策内容の改善・充実を図ります。</a:t>
            </a:r>
            <a:endParaRPr lang="en-US" altLang="ja-JP" sz="2400" dirty="0">
              <a:solidFill>
                <a:schemeClr val="tx1"/>
              </a:solidFill>
              <a:latin typeface="HG丸ｺﾞｼｯｸM-PRO" panose="020F0600000000000000" pitchFamily="50" charset="-128"/>
              <a:ea typeface="HG丸ｺﾞｼｯｸM-PRO" panose="020F0600000000000000" pitchFamily="50" charset="-128"/>
            </a:endParaRPr>
          </a:p>
          <a:p>
            <a:pPr marL="541338" indent="-541338"/>
            <a:endParaRPr lang="ja-JP" altLang="en-US" sz="2400" dirty="0">
              <a:solidFill>
                <a:srgbClr val="0000FF"/>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2506838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p:cNvSpPr txBox="1">
            <a:spLocks/>
          </p:cNvSpPr>
          <p:nvPr/>
        </p:nvSpPr>
        <p:spPr>
          <a:xfrm>
            <a:off x="334852" y="257578"/>
            <a:ext cx="11526590" cy="6336406"/>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kumimoji="1" sz="4400" kern="1200">
                <a:solidFill>
                  <a:schemeClr val="accent1"/>
                </a:solidFill>
                <a:latin typeface="+mj-lt"/>
                <a:ea typeface="+mj-ea"/>
                <a:cs typeface="+mj-cs"/>
              </a:defRPr>
            </a:lvl1pPr>
          </a:lstStyle>
          <a:p>
            <a:endParaRPr lang="en-US" altLang="ja-JP" sz="2400" dirty="0" smtClean="0">
              <a:solidFill>
                <a:srgbClr val="0000FF"/>
              </a:solidFill>
              <a:latin typeface="HG丸ｺﾞｼｯｸM-PRO" panose="020F0600000000000000" pitchFamily="50" charset="-128"/>
              <a:ea typeface="HG丸ｺﾞｼｯｸM-PRO" panose="020F0600000000000000" pitchFamily="50" charset="-128"/>
            </a:endParaRPr>
          </a:p>
          <a:p>
            <a:pPr marL="541338" indent="-541338"/>
            <a:r>
              <a:rPr lang="ja-JP" altLang="en-US" sz="2400" dirty="0" smtClean="0">
                <a:solidFill>
                  <a:srgbClr val="FF33CC"/>
                </a:solidFill>
                <a:latin typeface="HG丸ｺﾞｼｯｸM-PRO" panose="020F0600000000000000" pitchFamily="50" charset="-128"/>
                <a:ea typeface="HG丸ｺﾞｼｯｸM-PRO" panose="020F0600000000000000" pitchFamily="50" charset="-128"/>
              </a:rPr>
              <a:t>４．箇所図、箇所一覧表の公表</a:t>
            </a:r>
            <a:endParaRPr lang="en-US" altLang="ja-JP" sz="2400" dirty="0">
              <a:solidFill>
                <a:srgbClr val="FF33CC"/>
              </a:solidFill>
              <a:latin typeface="HG丸ｺﾞｼｯｸM-PRO" panose="020F0600000000000000" pitchFamily="50" charset="-128"/>
              <a:ea typeface="HG丸ｺﾞｼｯｸM-PRO" panose="020F0600000000000000" pitchFamily="50" charset="-128"/>
            </a:endParaRPr>
          </a:p>
          <a:p>
            <a:pPr marL="541338" indent="-541338"/>
            <a:r>
              <a:rPr lang="ja-JP" altLang="en-US" sz="2400" dirty="0">
                <a:solidFill>
                  <a:srgbClr val="0000FF"/>
                </a:solidFill>
                <a:latin typeface="HG丸ｺﾞｼｯｸM-PRO" panose="020F0600000000000000" pitchFamily="50" charset="-128"/>
                <a:ea typeface="HG丸ｺﾞｼｯｸM-PRO" panose="020F0600000000000000" pitchFamily="50" charset="-128"/>
              </a:rPr>
              <a:t>　</a:t>
            </a:r>
            <a:r>
              <a:rPr lang="ja-JP" altLang="en-US" sz="2400" smtClean="0">
                <a:solidFill>
                  <a:schemeClr val="tx1"/>
                </a:solidFill>
                <a:latin typeface="HG丸ｺﾞｼｯｸM-PRO" panose="020F0600000000000000" pitchFamily="50" charset="-128"/>
                <a:ea typeface="HG丸ｺﾞｼｯｸM-PRO" panose="020F0600000000000000" pitchFamily="50" charset="-128"/>
              </a:rPr>
              <a:t>・小中学校</a:t>
            </a:r>
            <a:r>
              <a:rPr lang="ja-JP" altLang="en-US" sz="2400" dirty="0" smtClean="0">
                <a:solidFill>
                  <a:schemeClr val="tx1"/>
                </a:solidFill>
                <a:latin typeface="HG丸ｺﾞｼｯｸM-PRO" panose="020F0600000000000000" pitchFamily="50" charset="-128"/>
                <a:ea typeface="HG丸ｺﾞｼｯｸM-PRO" panose="020F0600000000000000" pitchFamily="50" charset="-128"/>
              </a:rPr>
              <a:t>の点検結果や対策内容については、関係者間で認識を共有するために、「対策一覧表」及び「対策箇所図」を作成し、公表します。</a:t>
            </a:r>
            <a:endParaRPr lang="en-US" altLang="ja-JP" sz="2400" dirty="0" smtClean="0">
              <a:solidFill>
                <a:schemeClr val="tx1"/>
              </a:solidFill>
              <a:latin typeface="HG丸ｺﾞｼｯｸM-PRO" panose="020F0600000000000000" pitchFamily="50" charset="-128"/>
              <a:ea typeface="HG丸ｺﾞｼｯｸM-PRO" panose="020F0600000000000000" pitchFamily="50" charset="-128"/>
            </a:endParaRPr>
          </a:p>
          <a:p>
            <a:pPr marL="541338" indent="-541338"/>
            <a:endParaRPr lang="en-US" altLang="ja-JP" sz="2400" dirty="0" smtClean="0">
              <a:solidFill>
                <a:srgbClr val="0000FF"/>
              </a:solidFill>
              <a:latin typeface="HG丸ｺﾞｼｯｸM-PRO" panose="020F0600000000000000" pitchFamily="50" charset="-128"/>
              <a:ea typeface="HG丸ｺﾞｼｯｸM-PRO" panose="020F0600000000000000" pitchFamily="50" charset="-128"/>
            </a:endParaRPr>
          </a:p>
          <a:p>
            <a:endParaRPr lang="ja-JP" altLang="en-US" sz="2400" dirty="0">
              <a:solidFill>
                <a:srgbClr val="0000FF"/>
              </a:solidFill>
              <a:latin typeface="HG丸ｺﾞｼｯｸM-PRO" panose="020F0600000000000000" pitchFamily="50" charset="-128"/>
              <a:ea typeface="HG丸ｺﾞｼｯｸM-PRO" panose="020F0600000000000000" pitchFamily="50" charset="-128"/>
            </a:endParaRPr>
          </a:p>
        </p:txBody>
      </p:sp>
      <p:pic>
        <p:nvPicPr>
          <p:cNvPr id="7" name="図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80200" y="4194735"/>
            <a:ext cx="3624072" cy="2151888"/>
          </a:xfrm>
          <a:prstGeom prst="rect">
            <a:avLst/>
          </a:prstGeom>
        </p:spPr>
      </p:pic>
    </p:spTree>
    <p:extLst>
      <p:ext uri="{BB962C8B-B14F-4D97-AF65-F5344CB8AC3E}">
        <p14:creationId xmlns:p14="http://schemas.microsoft.com/office/powerpoint/2010/main" val="2105302240"/>
      </p:ext>
    </p:extLst>
  </p:cSld>
  <p:clrMapOvr>
    <a:masterClrMapping/>
  </p:clrMapOvr>
  <p:timing>
    <p:tnLst>
      <p:par>
        <p:cTn id="1" dur="indefinite" restart="never" nodeType="tmRoot"/>
      </p:par>
    </p:tnLst>
  </p:timing>
</p:sld>
</file>

<file path=ppt/theme/theme1.xml><?xml version="1.0" encoding="utf-8"?>
<a:theme xmlns:a="http://schemas.openxmlformats.org/drawingml/2006/main" name="基礎">
  <a:themeElements>
    <a:clrScheme name="基礎">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基礎">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基礎">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TM03457444[[fn=基礎]]</Template>
  <TotalTime>336</TotalTime>
  <Words>123</Words>
  <Application>Microsoft Office PowerPoint</Application>
  <PresentationFormat>ワイド画面</PresentationFormat>
  <Paragraphs>77</Paragraphs>
  <Slides>6</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6</vt:i4>
      </vt:variant>
    </vt:vector>
  </HeadingPairs>
  <TitlesOfParts>
    <vt:vector size="10" baseType="lpstr">
      <vt:lpstr>HG丸ｺﾞｼｯｸM-PRO</vt:lpstr>
      <vt:lpstr>ＭＳ ゴシック</vt:lpstr>
      <vt:lpstr>Corbel</vt:lpstr>
      <vt:lpstr>基礎</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須田 寿史</dc:creator>
  <cp:lastModifiedBy>高橋 義幸</cp:lastModifiedBy>
  <cp:revision>31</cp:revision>
  <dcterms:created xsi:type="dcterms:W3CDTF">2016-05-18T07:49:18Z</dcterms:created>
  <dcterms:modified xsi:type="dcterms:W3CDTF">2019-05-21T06:27:21Z</dcterms:modified>
</cp:coreProperties>
</file>